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59" r:id="rId5"/>
    <p:sldId id="261" r:id="rId6"/>
    <p:sldId id="269" r:id="rId7"/>
    <p:sldId id="272" r:id="rId8"/>
    <p:sldId id="274" r:id="rId9"/>
    <p:sldId id="262" r:id="rId10"/>
    <p:sldId id="276" r:id="rId11"/>
    <p:sldId id="273" r:id="rId12"/>
    <p:sldId id="267" r:id="rId13"/>
  </p:sldIdLst>
  <p:sldSz cx="12192000" cy="6858000"/>
  <p:notesSz cx="7010400" cy="92964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EC" initials="MINEC" lastIdx="1" clrIdx="0">
    <p:extLst>
      <p:ext uri="{19B8F6BF-5375-455C-9EA6-DF929625EA0E}">
        <p15:presenceInfo xmlns:p15="http://schemas.microsoft.com/office/powerpoint/2012/main" userId="MINE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2E9622-0E58-4A03-917F-DE9B950BEED6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6DC7486D-C554-4163-9742-36F92B38C2D3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SV" sz="1400" u="sng" dirty="0"/>
            <a:t>I. PLANEACIÓN ESTRATEGICA PÚBLICO-PRIVADA</a:t>
          </a:r>
        </a:p>
      </dgm:t>
    </dgm:pt>
    <dgm:pt modelId="{40104563-43B5-4D11-A201-6C8D63A4A013}" type="parTrans" cxnId="{6F82998D-A827-4855-9BEB-B6C755A0F420}">
      <dgm:prSet/>
      <dgm:spPr/>
      <dgm:t>
        <a:bodyPr/>
        <a:lstStyle/>
        <a:p>
          <a:endParaRPr lang="es-SV" sz="1200"/>
        </a:p>
      </dgm:t>
    </dgm:pt>
    <dgm:pt modelId="{11D82414-690E-4CB2-A777-E469ACDCDC4D}" type="sibTrans" cxnId="{6F82998D-A827-4855-9BEB-B6C755A0F420}">
      <dgm:prSet/>
      <dgm:spPr/>
      <dgm:t>
        <a:bodyPr/>
        <a:lstStyle/>
        <a:p>
          <a:endParaRPr lang="es-SV" sz="1200"/>
        </a:p>
      </dgm:t>
    </dgm:pt>
    <dgm:pt modelId="{58D76E9D-8CF9-42B5-8F96-3222C3ADD94A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MX" sz="1600" dirty="0"/>
            <a:t>Misión, Visión, Valores</a:t>
          </a:r>
          <a:endParaRPr lang="es-SV" sz="1600" dirty="0"/>
        </a:p>
      </dgm:t>
    </dgm:pt>
    <dgm:pt modelId="{24080161-3140-4D0F-BC94-D674EB8B6BCC}" type="parTrans" cxnId="{36567A60-2622-4D29-BE2A-B172416A0774}">
      <dgm:prSet/>
      <dgm:spPr/>
      <dgm:t>
        <a:bodyPr/>
        <a:lstStyle/>
        <a:p>
          <a:endParaRPr lang="es-SV" sz="1200"/>
        </a:p>
      </dgm:t>
    </dgm:pt>
    <dgm:pt modelId="{71B308A6-8C4B-42FB-B5E1-2FD6C0E0CFE7}" type="sibTrans" cxnId="{36567A60-2622-4D29-BE2A-B172416A0774}">
      <dgm:prSet/>
      <dgm:spPr/>
      <dgm:t>
        <a:bodyPr/>
        <a:lstStyle/>
        <a:p>
          <a:endParaRPr lang="es-SV" sz="1200"/>
        </a:p>
      </dgm:t>
    </dgm:pt>
    <dgm:pt modelId="{B03F9FAE-6C56-43DC-A2DB-5ECA553234CB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buNone/>
          </a:pPr>
          <a:r>
            <a:rPr lang="es-SV" sz="1400" u="sng" dirty="0"/>
            <a:t>II. PROGRAMACIÓN ESTRATÉGICA</a:t>
          </a:r>
        </a:p>
      </dgm:t>
    </dgm:pt>
    <dgm:pt modelId="{2CB3C0C4-FAB1-4DCA-A483-38A1443F295F}" type="parTrans" cxnId="{0A547579-24C6-4E64-A1A0-DDCA7C914175}">
      <dgm:prSet/>
      <dgm:spPr/>
      <dgm:t>
        <a:bodyPr/>
        <a:lstStyle/>
        <a:p>
          <a:endParaRPr lang="es-SV" sz="1200"/>
        </a:p>
      </dgm:t>
    </dgm:pt>
    <dgm:pt modelId="{15B4B273-512B-4E3D-A51B-4DB6963677C5}" type="sibTrans" cxnId="{0A547579-24C6-4E64-A1A0-DDCA7C914175}">
      <dgm:prSet/>
      <dgm:spPr/>
      <dgm:t>
        <a:bodyPr/>
        <a:lstStyle/>
        <a:p>
          <a:endParaRPr lang="es-SV" sz="1200"/>
        </a:p>
      </dgm:t>
    </dgm:pt>
    <dgm:pt modelId="{83A328C9-ABD9-4A9F-9AE7-D3D08BE39E9F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SV" sz="1600" dirty="0"/>
            <a:t>Resultados deseados</a:t>
          </a:r>
        </a:p>
      </dgm:t>
    </dgm:pt>
    <dgm:pt modelId="{3CD88B0A-4817-4E3A-89A8-3185DA11E98E}" type="parTrans" cxnId="{A9C7BF73-E506-4519-8CC6-2019E3B745D7}">
      <dgm:prSet/>
      <dgm:spPr/>
      <dgm:t>
        <a:bodyPr/>
        <a:lstStyle/>
        <a:p>
          <a:endParaRPr lang="es-SV" sz="1200"/>
        </a:p>
      </dgm:t>
    </dgm:pt>
    <dgm:pt modelId="{C87BD2CE-37CF-4F26-A3BA-CB5CBF6C9555}" type="sibTrans" cxnId="{A9C7BF73-E506-4519-8CC6-2019E3B745D7}">
      <dgm:prSet/>
      <dgm:spPr/>
      <dgm:t>
        <a:bodyPr/>
        <a:lstStyle/>
        <a:p>
          <a:endParaRPr lang="es-SV" sz="1200"/>
        </a:p>
      </dgm:t>
    </dgm:pt>
    <dgm:pt modelId="{D674261F-1F1B-4C7F-84B4-C662991F96A9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SV" sz="1400" u="sng" dirty="0"/>
            <a:t>III. SEGUIMIENTO Y EVALUACIÓN</a:t>
          </a:r>
        </a:p>
      </dgm:t>
    </dgm:pt>
    <dgm:pt modelId="{C6125A59-E674-4238-9B27-E4A56230C8B2}" type="parTrans" cxnId="{0439828A-FEEB-4A0D-BA22-67E0B4E88A87}">
      <dgm:prSet/>
      <dgm:spPr/>
      <dgm:t>
        <a:bodyPr/>
        <a:lstStyle/>
        <a:p>
          <a:endParaRPr lang="es-SV" sz="1200"/>
        </a:p>
      </dgm:t>
    </dgm:pt>
    <dgm:pt modelId="{1873A384-6AF5-42CA-A880-13A53744CD95}" type="sibTrans" cxnId="{0439828A-FEEB-4A0D-BA22-67E0B4E88A87}">
      <dgm:prSet/>
      <dgm:spPr/>
      <dgm:t>
        <a:bodyPr/>
        <a:lstStyle/>
        <a:p>
          <a:endParaRPr lang="es-SV" sz="1200"/>
        </a:p>
      </dgm:t>
    </dgm:pt>
    <dgm:pt modelId="{D37D84C0-1A52-432F-8F04-5736C2268464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dirty="0"/>
            <a:t>Revisión  y control de los planes</a:t>
          </a:r>
          <a:endParaRPr lang="es-SV" sz="1600" dirty="0"/>
        </a:p>
      </dgm:t>
    </dgm:pt>
    <dgm:pt modelId="{771BA207-D53A-4388-B6C1-DF5A62B9F2B8}" type="parTrans" cxnId="{1514F724-0DA0-406A-87F8-EF5B29D20601}">
      <dgm:prSet/>
      <dgm:spPr/>
      <dgm:t>
        <a:bodyPr/>
        <a:lstStyle/>
        <a:p>
          <a:endParaRPr lang="es-SV" sz="1200"/>
        </a:p>
      </dgm:t>
    </dgm:pt>
    <dgm:pt modelId="{B6DAF1FC-50A0-433F-A601-E597038BC59E}" type="sibTrans" cxnId="{1514F724-0DA0-406A-87F8-EF5B29D20601}">
      <dgm:prSet/>
      <dgm:spPr/>
      <dgm:t>
        <a:bodyPr/>
        <a:lstStyle/>
        <a:p>
          <a:endParaRPr lang="es-SV" sz="1200"/>
        </a:p>
      </dgm:t>
    </dgm:pt>
    <dgm:pt modelId="{174EAD8E-547C-4AB7-9016-806EC6C0FBE2}">
      <dgm:prSet custT="1"/>
      <dgm:spPr>
        <a:solidFill>
          <a:srgbClr val="0070C0"/>
        </a:solidFill>
      </dgm:spPr>
      <dgm:t>
        <a:bodyPr/>
        <a:lstStyle/>
        <a:p>
          <a:r>
            <a:rPr lang="es-MX" sz="1600" dirty="0"/>
            <a:t>Fomentar la participación, el compromiso y el trabajo en equipo</a:t>
          </a:r>
          <a:endParaRPr lang="es-SV" sz="1600" dirty="0"/>
        </a:p>
      </dgm:t>
    </dgm:pt>
    <dgm:pt modelId="{F0324F5E-34FE-4C73-A86C-5504869F958F}" type="parTrans" cxnId="{7F822843-23CA-4228-935A-AC4C1AA73984}">
      <dgm:prSet/>
      <dgm:spPr/>
      <dgm:t>
        <a:bodyPr/>
        <a:lstStyle/>
        <a:p>
          <a:endParaRPr lang="es-SV" sz="1200"/>
        </a:p>
      </dgm:t>
    </dgm:pt>
    <dgm:pt modelId="{186FEE73-7948-4A46-A01B-76B30A100DB1}" type="sibTrans" cxnId="{7F822843-23CA-4228-935A-AC4C1AA73984}">
      <dgm:prSet/>
      <dgm:spPr/>
      <dgm:t>
        <a:bodyPr/>
        <a:lstStyle/>
        <a:p>
          <a:endParaRPr lang="es-SV" sz="1200"/>
        </a:p>
      </dgm:t>
    </dgm:pt>
    <dgm:pt modelId="{C9127EA7-5FE4-4415-BB8E-89A5023F9835}">
      <dgm:prSet custT="1"/>
      <dgm:spPr>
        <a:solidFill>
          <a:srgbClr val="0070C0"/>
        </a:solidFill>
      </dgm:spPr>
      <dgm:t>
        <a:bodyPr/>
        <a:lstStyle/>
        <a:p>
          <a:r>
            <a:rPr lang="es-MX" sz="1600" dirty="0"/>
            <a:t>Proceso sistemático (basado en datos)</a:t>
          </a:r>
          <a:endParaRPr lang="es-SV" sz="1200" dirty="0"/>
        </a:p>
      </dgm:t>
    </dgm:pt>
    <dgm:pt modelId="{EA160294-F715-4786-AE6B-AE34A03F942C}" type="parTrans" cxnId="{8BD51129-96B5-43BC-A42E-F86B545E8129}">
      <dgm:prSet/>
      <dgm:spPr/>
      <dgm:t>
        <a:bodyPr/>
        <a:lstStyle/>
        <a:p>
          <a:endParaRPr lang="es-SV" sz="1200"/>
        </a:p>
      </dgm:t>
    </dgm:pt>
    <dgm:pt modelId="{5920372B-B7D3-4B9A-87E1-E54ABDF0E04C}" type="sibTrans" cxnId="{8BD51129-96B5-43BC-A42E-F86B545E8129}">
      <dgm:prSet/>
      <dgm:spPr/>
      <dgm:t>
        <a:bodyPr/>
        <a:lstStyle/>
        <a:p>
          <a:endParaRPr lang="es-SV" sz="1200"/>
        </a:p>
      </dgm:t>
    </dgm:pt>
    <dgm:pt modelId="{DAD32C04-45C0-44B9-A5B1-D2EB1F14394E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MX" sz="1600" dirty="0"/>
            <a:t>Establecer prioridades de los 24 artículos del AFC</a:t>
          </a:r>
          <a:endParaRPr lang="es-SV" sz="1600" dirty="0"/>
        </a:p>
      </dgm:t>
    </dgm:pt>
    <dgm:pt modelId="{A90E6573-91E2-4644-A228-4332A19F0F56}" type="parTrans" cxnId="{A06EFCAA-55C3-409D-B6FE-965FD9BDE69C}">
      <dgm:prSet/>
      <dgm:spPr/>
      <dgm:t>
        <a:bodyPr/>
        <a:lstStyle/>
        <a:p>
          <a:endParaRPr lang="es-SV" sz="1200"/>
        </a:p>
      </dgm:t>
    </dgm:pt>
    <dgm:pt modelId="{71953D7E-7A04-4A6E-A689-55C13F41FEE2}" type="sibTrans" cxnId="{A06EFCAA-55C3-409D-B6FE-965FD9BDE69C}">
      <dgm:prSet/>
      <dgm:spPr/>
      <dgm:t>
        <a:bodyPr/>
        <a:lstStyle/>
        <a:p>
          <a:endParaRPr lang="es-SV" sz="1200"/>
        </a:p>
      </dgm:t>
    </dgm:pt>
    <dgm:pt modelId="{47BAC525-E597-4D50-9B7F-EB2DD5A4F398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SV" sz="1600" dirty="0"/>
            <a:t>Objetivos estratégicos</a:t>
          </a:r>
        </a:p>
      </dgm:t>
    </dgm:pt>
    <dgm:pt modelId="{B826CA34-B032-455D-B2FD-ED522D0EBA60}" type="parTrans" cxnId="{DE514BF4-874A-4E4E-8D96-87DE0351AC2E}">
      <dgm:prSet/>
      <dgm:spPr/>
      <dgm:t>
        <a:bodyPr/>
        <a:lstStyle/>
        <a:p>
          <a:endParaRPr lang="es-SV" sz="1200"/>
        </a:p>
      </dgm:t>
    </dgm:pt>
    <dgm:pt modelId="{3AB9432F-9E82-449B-AEAF-6DF4B11D5199}" type="sibTrans" cxnId="{DE514BF4-874A-4E4E-8D96-87DE0351AC2E}">
      <dgm:prSet/>
      <dgm:spPr/>
      <dgm:t>
        <a:bodyPr/>
        <a:lstStyle/>
        <a:p>
          <a:endParaRPr lang="es-SV" sz="1200"/>
        </a:p>
      </dgm:t>
    </dgm:pt>
    <dgm:pt modelId="{A946E723-ED49-44E4-96D5-B672AA32C04D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SV" sz="1600" dirty="0"/>
            <a:t>Líneas estratégicas</a:t>
          </a:r>
        </a:p>
      </dgm:t>
    </dgm:pt>
    <dgm:pt modelId="{A5FF3A5D-C3FB-478C-8037-04F0BB061404}" type="parTrans" cxnId="{6D9EB4FC-210B-4063-9F0A-8577E2FEB856}">
      <dgm:prSet/>
      <dgm:spPr/>
      <dgm:t>
        <a:bodyPr/>
        <a:lstStyle/>
        <a:p>
          <a:endParaRPr lang="es-SV" sz="1200"/>
        </a:p>
      </dgm:t>
    </dgm:pt>
    <dgm:pt modelId="{9AF158FF-459B-499C-B819-8845D56881CB}" type="sibTrans" cxnId="{6D9EB4FC-210B-4063-9F0A-8577E2FEB856}">
      <dgm:prSet/>
      <dgm:spPr/>
      <dgm:t>
        <a:bodyPr/>
        <a:lstStyle/>
        <a:p>
          <a:endParaRPr lang="es-SV" sz="1200"/>
        </a:p>
      </dgm:t>
    </dgm:pt>
    <dgm:pt modelId="{DBFDD93F-C5DE-4D46-9A86-7B707BFED00E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SV" sz="1600" dirty="0"/>
            <a:t>Indicadores</a:t>
          </a:r>
        </a:p>
      </dgm:t>
    </dgm:pt>
    <dgm:pt modelId="{81E56258-96A1-4AA7-8BC1-B9FD403B723B}" type="parTrans" cxnId="{BBB5B2EE-0C22-429D-9181-016899438577}">
      <dgm:prSet/>
      <dgm:spPr/>
      <dgm:t>
        <a:bodyPr/>
        <a:lstStyle/>
        <a:p>
          <a:endParaRPr lang="es-SV" sz="1200"/>
        </a:p>
      </dgm:t>
    </dgm:pt>
    <dgm:pt modelId="{13CCBB35-9A33-4023-ABEF-5A1651284F75}" type="sibTrans" cxnId="{BBB5B2EE-0C22-429D-9181-016899438577}">
      <dgm:prSet/>
      <dgm:spPr/>
      <dgm:t>
        <a:bodyPr/>
        <a:lstStyle/>
        <a:p>
          <a:endParaRPr lang="es-SV" sz="1200"/>
        </a:p>
      </dgm:t>
    </dgm:pt>
    <dgm:pt modelId="{EA304886-FBBB-4419-A793-A5DCC7BC689B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s-SV" sz="1600" dirty="0"/>
            <a:t>Iniciativas/Proyectos estratégicos</a:t>
          </a:r>
        </a:p>
      </dgm:t>
    </dgm:pt>
    <dgm:pt modelId="{2EDFF9BD-B55E-4FE8-9796-4639B619C934}" type="parTrans" cxnId="{D07053CD-EC68-4403-9990-ABD454357E65}">
      <dgm:prSet/>
      <dgm:spPr/>
      <dgm:t>
        <a:bodyPr/>
        <a:lstStyle/>
        <a:p>
          <a:endParaRPr lang="es-SV" sz="1200"/>
        </a:p>
      </dgm:t>
    </dgm:pt>
    <dgm:pt modelId="{43F304AB-335F-45DD-A5FD-11CB3D94162C}" type="sibTrans" cxnId="{D07053CD-EC68-4403-9990-ABD454357E65}">
      <dgm:prSet/>
      <dgm:spPr/>
      <dgm:t>
        <a:bodyPr/>
        <a:lstStyle/>
        <a:p>
          <a:endParaRPr lang="es-SV" sz="1200"/>
        </a:p>
      </dgm:t>
    </dgm:pt>
    <dgm:pt modelId="{B5D830EB-D1D0-4614-A533-5BA31A4DDA30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s-SV" sz="1600" dirty="0"/>
            <a:t>Recursos</a:t>
          </a:r>
        </a:p>
      </dgm:t>
    </dgm:pt>
    <dgm:pt modelId="{84B2D38E-5377-4ED3-90A3-200C3065BA7A}" type="parTrans" cxnId="{CDC9FAC8-63A0-4139-97D1-07766140FAB5}">
      <dgm:prSet/>
      <dgm:spPr/>
      <dgm:t>
        <a:bodyPr/>
        <a:lstStyle/>
        <a:p>
          <a:endParaRPr lang="es-SV" sz="1200"/>
        </a:p>
      </dgm:t>
    </dgm:pt>
    <dgm:pt modelId="{490A74D8-F9E2-4C9E-9437-40752CEBD1B5}" type="sibTrans" cxnId="{CDC9FAC8-63A0-4139-97D1-07766140FAB5}">
      <dgm:prSet/>
      <dgm:spPr/>
      <dgm:t>
        <a:bodyPr/>
        <a:lstStyle/>
        <a:p>
          <a:endParaRPr lang="es-SV" sz="1200"/>
        </a:p>
      </dgm:t>
    </dgm:pt>
    <dgm:pt modelId="{46E92259-C874-4E21-8A71-1E8DB03995CC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s-SV" sz="1600" dirty="0"/>
            <a:t>Tiempo</a:t>
          </a:r>
        </a:p>
      </dgm:t>
    </dgm:pt>
    <dgm:pt modelId="{DA6589BC-3E96-4598-AB79-A4E22B750B4A}" type="parTrans" cxnId="{2502E358-F371-420F-8B51-D82AE7EBB83F}">
      <dgm:prSet/>
      <dgm:spPr/>
      <dgm:t>
        <a:bodyPr/>
        <a:lstStyle/>
        <a:p>
          <a:endParaRPr lang="es-SV" sz="1200"/>
        </a:p>
      </dgm:t>
    </dgm:pt>
    <dgm:pt modelId="{D37A57A9-EEC2-4555-833C-2D82295BAB3E}" type="sibTrans" cxnId="{2502E358-F371-420F-8B51-D82AE7EBB83F}">
      <dgm:prSet/>
      <dgm:spPr/>
      <dgm:t>
        <a:bodyPr/>
        <a:lstStyle/>
        <a:p>
          <a:endParaRPr lang="es-SV" sz="1200"/>
        </a:p>
      </dgm:t>
    </dgm:pt>
    <dgm:pt modelId="{60033628-9666-4A49-9681-FB52A067A821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s-SV" sz="1600" dirty="0"/>
            <a:t>Alcance</a:t>
          </a:r>
        </a:p>
      </dgm:t>
    </dgm:pt>
    <dgm:pt modelId="{EDA78C54-1A1D-4EC5-8E55-31824EDD3D55}" type="parTrans" cxnId="{27265412-A271-4C3F-B3C9-31EA98163B58}">
      <dgm:prSet/>
      <dgm:spPr/>
      <dgm:t>
        <a:bodyPr/>
        <a:lstStyle/>
        <a:p>
          <a:endParaRPr lang="es-SV" sz="1200"/>
        </a:p>
      </dgm:t>
    </dgm:pt>
    <dgm:pt modelId="{EEC85181-66D9-4219-A15B-50F6EBDA4E2F}" type="sibTrans" cxnId="{27265412-A271-4C3F-B3C9-31EA98163B58}">
      <dgm:prSet/>
      <dgm:spPr/>
      <dgm:t>
        <a:bodyPr/>
        <a:lstStyle/>
        <a:p>
          <a:endParaRPr lang="es-SV" sz="1200"/>
        </a:p>
      </dgm:t>
    </dgm:pt>
    <dgm:pt modelId="{5EB57325-D0A7-4976-B6C9-6FFB79C66808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dirty="0"/>
            <a:t>Evaluación de logro competencias del equipo</a:t>
          </a:r>
          <a:endParaRPr lang="es-SV" sz="1200" dirty="0"/>
        </a:p>
      </dgm:t>
    </dgm:pt>
    <dgm:pt modelId="{410B27F6-5ADE-45E9-AC13-0A34F2DB5D03}" type="parTrans" cxnId="{A935AA5D-464A-4741-A2BD-9F63701BC6E7}">
      <dgm:prSet/>
      <dgm:spPr/>
      <dgm:t>
        <a:bodyPr/>
        <a:lstStyle/>
        <a:p>
          <a:endParaRPr lang="es-SV" sz="1200"/>
        </a:p>
      </dgm:t>
    </dgm:pt>
    <dgm:pt modelId="{73BC2235-312F-4716-BF4B-8C16EF2ADF95}" type="sibTrans" cxnId="{A935AA5D-464A-4741-A2BD-9F63701BC6E7}">
      <dgm:prSet/>
      <dgm:spPr/>
      <dgm:t>
        <a:bodyPr/>
        <a:lstStyle/>
        <a:p>
          <a:endParaRPr lang="es-SV" sz="1200"/>
        </a:p>
      </dgm:t>
    </dgm:pt>
    <dgm:pt modelId="{B92500B4-8B72-47A8-B8C5-875D533F27D9}" type="pres">
      <dgm:prSet presAssocID="{222E9622-0E58-4A03-917F-DE9B950BEED6}" presName="Name0" presStyleCnt="0">
        <dgm:presLayoutVars>
          <dgm:dir/>
          <dgm:resizeHandles val="exact"/>
        </dgm:presLayoutVars>
      </dgm:prSet>
      <dgm:spPr/>
    </dgm:pt>
    <dgm:pt modelId="{51D3175E-8132-4C75-81EA-B580DB257B5C}" type="pres">
      <dgm:prSet presAssocID="{6DC7486D-C554-4163-9742-36F92B38C2D3}" presName="node" presStyleLbl="node1" presStyleIdx="0" presStyleCnt="3">
        <dgm:presLayoutVars>
          <dgm:bulletEnabled val="1"/>
        </dgm:presLayoutVars>
      </dgm:prSet>
      <dgm:spPr/>
    </dgm:pt>
    <dgm:pt modelId="{94DEB427-C77C-4A64-B7B6-1ACE53D6CDF0}" type="pres">
      <dgm:prSet presAssocID="{11D82414-690E-4CB2-A777-E469ACDCDC4D}" presName="sibTrans" presStyleCnt="0"/>
      <dgm:spPr/>
    </dgm:pt>
    <dgm:pt modelId="{E6801706-1D58-4F76-AEE3-D0B2F677E210}" type="pres">
      <dgm:prSet presAssocID="{B03F9FAE-6C56-43DC-A2DB-5ECA553234CB}" presName="node" presStyleLbl="node1" presStyleIdx="1" presStyleCnt="3">
        <dgm:presLayoutVars>
          <dgm:bulletEnabled val="1"/>
        </dgm:presLayoutVars>
      </dgm:prSet>
      <dgm:spPr/>
    </dgm:pt>
    <dgm:pt modelId="{D479924C-BE24-4A66-9F02-2E42567FB975}" type="pres">
      <dgm:prSet presAssocID="{15B4B273-512B-4E3D-A51B-4DB6963677C5}" presName="sibTrans" presStyleCnt="0"/>
      <dgm:spPr/>
    </dgm:pt>
    <dgm:pt modelId="{516B3752-1C39-490E-8E0F-1BA11787B6FE}" type="pres">
      <dgm:prSet presAssocID="{D674261F-1F1B-4C7F-84B4-C662991F96A9}" presName="node" presStyleLbl="node1" presStyleIdx="2" presStyleCnt="3">
        <dgm:presLayoutVars>
          <dgm:bulletEnabled val="1"/>
        </dgm:presLayoutVars>
      </dgm:prSet>
      <dgm:spPr/>
    </dgm:pt>
  </dgm:ptLst>
  <dgm:cxnLst>
    <dgm:cxn modelId="{D565BD0E-92AB-4415-9DFD-87555C6C524B}" type="presOf" srcId="{83A328C9-ABD9-4A9F-9AE7-D3D08BE39E9F}" destId="{E6801706-1D58-4F76-AEE3-D0B2F677E210}" srcOrd="0" destOrd="1" presId="urn:microsoft.com/office/officeart/2005/8/layout/hList6"/>
    <dgm:cxn modelId="{27265412-A271-4C3F-B3C9-31EA98163B58}" srcId="{DBFDD93F-C5DE-4D46-9A86-7B707BFED00E}" destId="{60033628-9666-4A49-9681-FB52A067A821}" srcOrd="3" destOrd="0" parTransId="{EDA78C54-1A1D-4EC5-8E55-31824EDD3D55}" sibTransId="{EEC85181-66D9-4219-A15B-50F6EBDA4E2F}"/>
    <dgm:cxn modelId="{FC49FC12-67F3-4E86-AAED-1EF92C0608EE}" type="presOf" srcId="{5EB57325-D0A7-4976-B6C9-6FFB79C66808}" destId="{516B3752-1C39-490E-8E0F-1BA11787B6FE}" srcOrd="0" destOrd="2" presId="urn:microsoft.com/office/officeart/2005/8/layout/hList6"/>
    <dgm:cxn modelId="{D20CEA17-763C-41F4-96ED-EA6C611B3311}" type="presOf" srcId="{222E9622-0E58-4A03-917F-DE9B950BEED6}" destId="{B92500B4-8B72-47A8-B8C5-875D533F27D9}" srcOrd="0" destOrd="0" presId="urn:microsoft.com/office/officeart/2005/8/layout/hList6"/>
    <dgm:cxn modelId="{1514F724-0DA0-406A-87F8-EF5B29D20601}" srcId="{D674261F-1F1B-4C7F-84B4-C662991F96A9}" destId="{D37D84C0-1A52-432F-8F04-5736C2268464}" srcOrd="0" destOrd="0" parTransId="{771BA207-D53A-4388-B6C1-DF5A62B9F2B8}" sibTransId="{B6DAF1FC-50A0-433F-A601-E597038BC59E}"/>
    <dgm:cxn modelId="{8BD51129-96B5-43BC-A42E-F86B545E8129}" srcId="{6DC7486D-C554-4163-9742-36F92B38C2D3}" destId="{C9127EA7-5FE4-4415-BB8E-89A5023F9835}" srcOrd="3" destOrd="0" parTransId="{EA160294-F715-4786-AE6B-AE34A03F942C}" sibTransId="{5920372B-B7D3-4B9A-87E1-E54ABDF0E04C}"/>
    <dgm:cxn modelId="{05500F3A-DE65-4C4A-B61C-E12F59E873AC}" type="presOf" srcId="{DBFDD93F-C5DE-4D46-9A86-7B707BFED00E}" destId="{E6801706-1D58-4F76-AEE3-D0B2F677E210}" srcOrd="0" destOrd="4" presId="urn:microsoft.com/office/officeart/2005/8/layout/hList6"/>
    <dgm:cxn modelId="{6A0F1A40-F631-43FA-9D32-768BF1FC5316}" type="presOf" srcId="{46E92259-C874-4E21-8A71-1E8DB03995CC}" destId="{E6801706-1D58-4F76-AEE3-D0B2F677E210}" srcOrd="0" destOrd="7" presId="urn:microsoft.com/office/officeart/2005/8/layout/hList6"/>
    <dgm:cxn modelId="{A935AA5D-464A-4741-A2BD-9F63701BC6E7}" srcId="{D674261F-1F1B-4C7F-84B4-C662991F96A9}" destId="{5EB57325-D0A7-4976-B6C9-6FFB79C66808}" srcOrd="1" destOrd="0" parTransId="{410B27F6-5ADE-45E9-AC13-0A34F2DB5D03}" sibTransId="{73BC2235-312F-4716-BF4B-8C16EF2ADF95}"/>
    <dgm:cxn modelId="{36567A60-2622-4D29-BE2A-B172416A0774}" srcId="{6DC7486D-C554-4163-9742-36F92B38C2D3}" destId="{58D76E9D-8CF9-42B5-8F96-3222C3ADD94A}" srcOrd="0" destOrd="0" parTransId="{24080161-3140-4D0F-BC94-D674EB8B6BCC}" sibTransId="{71B308A6-8C4B-42FB-B5E1-2FD6C0E0CFE7}"/>
    <dgm:cxn modelId="{7F822843-23CA-4228-935A-AC4C1AA73984}" srcId="{6DC7486D-C554-4163-9742-36F92B38C2D3}" destId="{174EAD8E-547C-4AB7-9016-806EC6C0FBE2}" srcOrd="2" destOrd="0" parTransId="{F0324F5E-34FE-4C73-A86C-5504869F958F}" sibTransId="{186FEE73-7948-4A46-A01B-76B30A100DB1}"/>
    <dgm:cxn modelId="{0052F663-3690-4598-B3D6-426C6C88E99A}" type="presOf" srcId="{B03F9FAE-6C56-43DC-A2DB-5ECA553234CB}" destId="{E6801706-1D58-4F76-AEE3-D0B2F677E210}" srcOrd="0" destOrd="0" presId="urn:microsoft.com/office/officeart/2005/8/layout/hList6"/>
    <dgm:cxn modelId="{51097D46-FFDE-4AEE-9ACA-6C151E09BE8F}" type="presOf" srcId="{A946E723-ED49-44E4-96D5-B672AA32C04D}" destId="{E6801706-1D58-4F76-AEE3-D0B2F677E210}" srcOrd="0" destOrd="3" presId="urn:microsoft.com/office/officeart/2005/8/layout/hList6"/>
    <dgm:cxn modelId="{A9C7BF73-E506-4519-8CC6-2019E3B745D7}" srcId="{B03F9FAE-6C56-43DC-A2DB-5ECA553234CB}" destId="{83A328C9-ABD9-4A9F-9AE7-D3D08BE39E9F}" srcOrd="0" destOrd="0" parTransId="{3CD88B0A-4817-4E3A-89A8-3185DA11E98E}" sibTransId="{C87BD2CE-37CF-4F26-A3BA-CB5CBF6C9555}"/>
    <dgm:cxn modelId="{2502E358-F371-420F-8B51-D82AE7EBB83F}" srcId="{DBFDD93F-C5DE-4D46-9A86-7B707BFED00E}" destId="{46E92259-C874-4E21-8A71-1E8DB03995CC}" srcOrd="2" destOrd="0" parTransId="{DA6589BC-3E96-4598-AB79-A4E22B750B4A}" sibTransId="{D37A57A9-EEC2-4555-833C-2D82295BAB3E}"/>
    <dgm:cxn modelId="{0A547579-24C6-4E64-A1A0-DDCA7C914175}" srcId="{222E9622-0E58-4A03-917F-DE9B950BEED6}" destId="{B03F9FAE-6C56-43DC-A2DB-5ECA553234CB}" srcOrd="1" destOrd="0" parTransId="{2CB3C0C4-FAB1-4DCA-A483-38A1443F295F}" sibTransId="{15B4B273-512B-4E3D-A51B-4DB6963677C5}"/>
    <dgm:cxn modelId="{0439828A-FEEB-4A0D-BA22-67E0B4E88A87}" srcId="{222E9622-0E58-4A03-917F-DE9B950BEED6}" destId="{D674261F-1F1B-4C7F-84B4-C662991F96A9}" srcOrd="2" destOrd="0" parTransId="{C6125A59-E674-4238-9B27-E4A56230C8B2}" sibTransId="{1873A384-6AF5-42CA-A880-13A53744CD95}"/>
    <dgm:cxn modelId="{6F82998D-A827-4855-9BEB-B6C755A0F420}" srcId="{222E9622-0E58-4A03-917F-DE9B950BEED6}" destId="{6DC7486D-C554-4163-9742-36F92B38C2D3}" srcOrd="0" destOrd="0" parTransId="{40104563-43B5-4D11-A201-6C8D63A4A013}" sibTransId="{11D82414-690E-4CB2-A777-E469ACDCDC4D}"/>
    <dgm:cxn modelId="{16C776A9-2D10-4381-9DD8-7B9FE7F93428}" type="presOf" srcId="{D674261F-1F1B-4C7F-84B4-C662991F96A9}" destId="{516B3752-1C39-490E-8E0F-1BA11787B6FE}" srcOrd="0" destOrd="0" presId="urn:microsoft.com/office/officeart/2005/8/layout/hList6"/>
    <dgm:cxn modelId="{A06EFCAA-55C3-409D-B6FE-965FD9BDE69C}" srcId="{6DC7486D-C554-4163-9742-36F92B38C2D3}" destId="{DAD32C04-45C0-44B9-A5B1-D2EB1F14394E}" srcOrd="1" destOrd="0" parTransId="{A90E6573-91E2-4644-A228-4332A19F0F56}" sibTransId="{71953D7E-7A04-4A6E-A689-55C13F41FEE2}"/>
    <dgm:cxn modelId="{64AA1DAD-DACB-4AB4-8D4D-A50D3AE5DF71}" type="presOf" srcId="{6DC7486D-C554-4163-9742-36F92B38C2D3}" destId="{51D3175E-8132-4C75-81EA-B580DB257B5C}" srcOrd="0" destOrd="0" presId="urn:microsoft.com/office/officeart/2005/8/layout/hList6"/>
    <dgm:cxn modelId="{E0795DAF-CE7C-44D8-A44C-C48FA651E92D}" type="presOf" srcId="{B5D830EB-D1D0-4614-A533-5BA31A4DDA30}" destId="{E6801706-1D58-4F76-AEE3-D0B2F677E210}" srcOrd="0" destOrd="6" presId="urn:microsoft.com/office/officeart/2005/8/layout/hList6"/>
    <dgm:cxn modelId="{042603BE-F206-4618-BA1B-B5B14FC957C7}" type="presOf" srcId="{47BAC525-E597-4D50-9B7F-EB2DD5A4F398}" destId="{E6801706-1D58-4F76-AEE3-D0B2F677E210}" srcOrd="0" destOrd="2" presId="urn:microsoft.com/office/officeart/2005/8/layout/hList6"/>
    <dgm:cxn modelId="{CDC9FAC8-63A0-4139-97D1-07766140FAB5}" srcId="{DBFDD93F-C5DE-4D46-9A86-7B707BFED00E}" destId="{B5D830EB-D1D0-4614-A533-5BA31A4DDA30}" srcOrd="1" destOrd="0" parTransId="{84B2D38E-5377-4ED3-90A3-200C3065BA7A}" sibTransId="{490A74D8-F9E2-4C9E-9437-40752CEBD1B5}"/>
    <dgm:cxn modelId="{F6CB10CB-36F0-4E75-B192-C98797DFFB37}" type="presOf" srcId="{174EAD8E-547C-4AB7-9016-806EC6C0FBE2}" destId="{51D3175E-8132-4C75-81EA-B580DB257B5C}" srcOrd="0" destOrd="3" presId="urn:microsoft.com/office/officeart/2005/8/layout/hList6"/>
    <dgm:cxn modelId="{D07053CD-EC68-4403-9990-ABD454357E65}" srcId="{DBFDD93F-C5DE-4D46-9A86-7B707BFED00E}" destId="{EA304886-FBBB-4419-A793-A5DCC7BC689B}" srcOrd="0" destOrd="0" parTransId="{2EDFF9BD-B55E-4FE8-9796-4639B619C934}" sibTransId="{43F304AB-335F-45DD-A5FD-11CB3D94162C}"/>
    <dgm:cxn modelId="{9F8BF3CE-1065-4D9D-B8B4-88A2F98C050B}" type="presOf" srcId="{58D76E9D-8CF9-42B5-8F96-3222C3ADD94A}" destId="{51D3175E-8132-4C75-81EA-B580DB257B5C}" srcOrd="0" destOrd="1" presId="urn:microsoft.com/office/officeart/2005/8/layout/hList6"/>
    <dgm:cxn modelId="{86834FD6-E541-43FA-9A89-FCBEBF989ED6}" type="presOf" srcId="{60033628-9666-4A49-9681-FB52A067A821}" destId="{E6801706-1D58-4F76-AEE3-D0B2F677E210}" srcOrd="0" destOrd="8" presId="urn:microsoft.com/office/officeart/2005/8/layout/hList6"/>
    <dgm:cxn modelId="{2E7385EB-E2E9-4A7E-8932-C87F00D28284}" type="presOf" srcId="{C9127EA7-5FE4-4415-BB8E-89A5023F9835}" destId="{51D3175E-8132-4C75-81EA-B580DB257B5C}" srcOrd="0" destOrd="4" presId="urn:microsoft.com/office/officeart/2005/8/layout/hList6"/>
    <dgm:cxn modelId="{DE9D6CED-CBC8-4127-A188-F2260D7D93C0}" type="presOf" srcId="{D37D84C0-1A52-432F-8F04-5736C2268464}" destId="{516B3752-1C39-490E-8E0F-1BA11787B6FE}" srcOrd="0" destOrd="1" presId="urn:microsoft.com/office/officeart/2005/8/layout/hList6"/>
    <dgm:cxn modelId="{BBB5B2EE-0C22-429D-9181-016899438577}" srcId="{B03F9FAE-6C56-43DC-A2DB-5ECA553234CB}" destId="{DBFDD93F-C5DE-4D46-9A86-7B707BFED00E}" srcOrd="3" destOrd="0" parTransId="{81E56258-96A1-4AA7-8BC1-B9FD403B723B}" sibTransId="{13CCBB35-9A33-4023-ABEF-5A1651284F75}"/>
    <dgm:cxn modelId="{91F445F3-660D-466D-9FE4-6B1DAE354296}" type="presOf" srcId="{EA304886-FBBB-4419-A793-A5DCC7BC689B}" destId="{E6801706-1D58-4F76-AEE3-D0B2F677E210}" srcOrd="0" destOrd="5" presId="urn:microsoft.com/office/officeart/2005/8/layout/hList6"/>
    <dgm:cxn modelId="{DE514BF4-874A-4E4E-8D96-87DE0351AC2E}" srcId="{B03F9FAE-6C56-43DC-A2DB-5ECA553234CB}" destId="{47BAC525-E597-4D50-9B7F-EB2DD5A4F398}" srcOrd="1" destOrd="0" parTransId="{B826CA34-B032-455D-B2FD-ED522D0EBA60}" sibTransId="{3AB9432F-9E82-449B-AEAF-6DF4B11D5199}"/>
    <dgm:cxn modelId="{6D9EB4FC-210B-4063-9F0A-8577E2FEB856}" srcId="{B03F9FAE-6C56-43DC-A2DB-5ECA553234CB}" destId="{A946E723-ED49-44E4-96D5-B672AA32C04D}" srcOrd="2" destOrd="0" parTransId="{A5FF3A5D-C3FB-478C-8037-04F0BB061404}" sibTransId="{9AF158FF-459B-499C-B819-8845D56881CB}"/>
    <dgm:cxn modelId="{3431D6FC-76FE-4AB3-9A28-6F2CF68EDDAB}" type="presOf" srcId="{DAD32C04-45C0-44B9-A5B1-D2EB1F14394E}" destId="{51D3175E-8132-4C75-81EA-B580DB257B5C}" srcOrd="0" destOrd="2" presId="urn:microsoft.com/office/officeart/2005/8/layout/hList6"/>
    <dgm:cxn modelId="{6FB0F7DE-D38F-4CF2-B4FA-404E8568A42D}" type="presParOf" srcId="{B92500B4-8B72-47A8-B8C5-875D533F27D9}" destId="{51D3175E-8132-4C75-81EA-B580DB257B5C}" srcOrd="0" destOrd="0" presId="urn:microsoft.com/office/officeart/2005/8/layout/hList6"/>
    <dgm:cxn modelId="{8991BEDD-B7C5-44A3-9BC1-4E80D721F684}" type="presParOf" srcId="{B92500B4-8B72-47A8-B8C5-875D533F27D9}" destId="{94DEB427-C77C-4A64-B7B6-1ACE53D6CDF0}" srcOrd="1" destOrd="0" presId="urn:microsoft.com/office/officeart/2005/8/layout/hList6"/>
    <dgm:cxn modelId="{7B95AC03-C240-482C-B8FB-B7208B762668}" type="presParOf" srcId="{B92500B4-8B72-47A8-B8C5-875D533F27D9}" destId="{E6801706-1D58-4F76-AEE3-D0B2F677E210}" srcOrd="2" destOrd="0" presId="urn:microsoft.com/office/officeart/2005/8/layout/hList6"/>
    <dgm:cxn modelId="{D2592345-D8D7-43DB-B2F4-4772E255F8D7}" type="presParOf" srcId="{B92500B4-8B72-47A8-B8C5-875D533F27D9}" destId="{D479924C-BE24-4A66-9F02-2E42567FB975}" srcOrd="3" destOrd="0" presId="urn:microsoft.com/office/officeart/2005/8/layout/hList6"/>
    <dgm:cxn modelId="{2E7C13E9-3E2F-4B76-A4D4-20391FC076C3}" type="presParOf" srcId="{B92500B4-8B72-47A8-B8C5-875D533F27D9}" destId="{516B3752-1C39-490E-8E0F-1BA11787B6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3175E-8132-4C75-81EA-B580DB257B5C}">
      <dsp:nvSpPr>
        <dsp:cNvPr id="0" name=""/>
        <dsp:cNvSpPr/>
      </dsp:nvSpPr>
      <dsp:spPr>
        <a:xfrm rot="16200000">
          <a:off x="-733785" y="735076"/>
          <a:ext cx="4827374" cy="3357221"/>
        </a:xfrm>
        <a:prstGeom prst="flowChartManualOperati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400" u="sng" kern="1200" dirty="0"/>
            <a:t>I. PLANEACIÓN ESTRATEGICA PÚBLICO-PRIVADA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Misión, Visión, Valores</a:t>
          </a:r>
          <a:endParaRPr lang="es-SV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Establecer prioridades de los 24 artículos del AFC</a:t>
          </a:r>
          <a:endParaRPr lang="es-SV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Fomentar la participación, el compromiso y el trabajo en equipo</a:t>
          </a:r>
          <a:endParaRPr lang="es-SV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Proceso sistemático (basado en datos)</a:t>
          </a:r>
          <a:endParaRPr lang="es-SV" sz="1200" kern="1200" dirty="0"/>
        </a:p>
      </dsp:txBody>
      <dsp:txXfrm rot="5400000">
        <a:off x="1292" y="965474"/>
        <a:ext cx="3357221" cy="2896424"/>
      </dsp:txXfrm>
    </dsp:sp>
    <dsp:sp modelId="{E6801706-1D58-4F76-AEE3-D0B2F677E210}">
      <dsp:nvSpPr>
        <dsp:cNvPr id="0" name=""/>
        <dsp:cNvSpPr/>
      </dsp:nvSpPr>
      <dsp:spPr>
        <a:xfrm rot="16200000">
          <a:off x="2875227" y="735076"/>
          <a:ext cx="4827374" cy="3357221"/>
        </a:xfrm>
        <a:prstGeom prst="flowChartManualOperation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400" u="sng" kern="1200" dirty="0"/>
            <a:t>II. PROGRAMACIÓN ESTRATÉGICA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600" kern="1200" dirty="0"/>
            <a:t>Resultados deseados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600" kern="1200" dirty="0"/>
            <a:t>Objetivos estratégicos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600" kern="1200" dirty="0"/>
            <a:t>Líneas estratégicas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600" kern="1200" dirty="0"/>
            <a:t>Indicadores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s-SV" sz="1600" kern="1200" dirty="0"/>
            <a:t>Iniciativas/Proyectos estratégicos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s-SV" sz="1600" kern="1200" dirty="0"/>
            <a:t>Recursos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s-SV" sz="1600" kern="1200" dirty="0"/>
            <a:t>Tiempo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s-SV" sz="1600" kern="1200" dirty="0"/>
            <a:t>Alcance</a:t>
          </a:r>
        </a:p>
      </dsp:txBody>
      <dsp:txXfrm rot="5400000">
        <a:off x="3610304" y="965474"/>
        <a:ext cx="3357221" cy="2896424"/>
      </dsp:txXfrm>
    </dsp:sp>
    <dsp:sp modelId="{516B3752-1C39-490E-8E0F-1BA11787B6FE}">
      <dsp:nvSpPr>
        <dsp:cNvPr id="0" name=""/>
        <dsp:cNvSpPr/>
      </dsp:nvSpPr>
      <dsp:spPr>
        <a:xfrm rot="16200000">
          <a:off x="6484241" y="735076"/>
          <a:ext cx="4827374" cy="3357221"/>
        </a:xfrm>
        <a:prstGeom prst="flowChartManualOperati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400" u="sng" kern="1200" dirty="0"/>
            <a:t>III. SEGUIMIENTO Y EVALUACIÓN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Revisión  y control de los planes</a:t>
          </a:r>
          <a:endParaRPr lang="es-SV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Evaluación de logro competencias del equipo</a:t>
          </a:r>
          <a:endParaRPr lang="es-SV" sz="1200" kern="1200" dirty="0"/>
        </a:p>
      </dsp:txBody>
      <dsp:txXfrm rot="5400000">
        <a:off x="7219318" y="965474"/>
        <a:ext cx="3357221" cy="2896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3614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9075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0508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728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168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3214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262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8479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752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680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02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A5A5-2FDC-460C-B84A-CE0A559C26D1}" type="datetimeFigureOut">
              <a:rPr lang="es-SV" smtClean="0"/>
              <a:t>23/8/2022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BEE62-19DE-4AC3-90CF-9316907BBC2D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1884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1"/>
            <a:ext cx="12192000" cy="68491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15513" y="3156616"/>
            <a:ext cx="6960973" cy="99525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66725">
              <a:lnSpc>
                <a:spcPct val="100000"/>
              </a:lnSpc>
              <a:spcAft>
                <a:spcPct val="35000"/>
              </a:spcAft>
            </a:pPr>
            <a:r>
              <a:rPr lang="es-SV" sz="32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</a:rPr>
              <a:t>SESIÓN DEL COMITÉ DE FACILITACIÓN DEL COMERCIO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15512" y="5007308"/>
            <a:ext cx="6960973" cy="12369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</a:rPr>
              <a:t>MARÍA LUISA HAYEM</a:t>
            </a:r>
          </a:p>
          <a:p>
            <a:r>
              <a:rPr lang="es-ES" sz="20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</a:rPr>
              <a:t>Ministra de Economía</a:t>
            </a:r>
          </a:p>
          <a:p>
            <a:endParaRPr lang="es-ES" sz="2000" dirty="0">
              <a:solidFill>
                <a:schemeClr val="bg2">
                  <a:lumMod val="75000"/>
                </a:schemeClr>
              </a:solidFill>
              <a:latin typeface="Bembo Std" panose="02020605060306020A03" pitchFamily="18" charset="0"/>
            </a:endParaRPr>
          </a:p>
          <a:p>
            <a:r>
              <a:rPr lang="es-ES" sz="20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</a:rPr>
              <a:t> Octubre de 2019 </a:t>
            </a:r>
            <a:endParaRPr lang="es-SV" sz="2000" dirty="0">
              <a:solidFill>
                <a:schemeClr val="bg2">
                  <a:lumMod val="75000"/>
                </a:schemeClr>
              </a:solidFill>
              <a:latin typeface="Bembo Std" panose="02020605060306020A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0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"/>
            <a:ext cx="12192000" cy="685744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41870" y="354226"/>
            <a:ext cx="6960973" cy="37070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endParaRPr lang="es-SV" sz="2400" dirty="0">
              <a:solidFill>
                <a:schemeClr val="bg2">
                  <a:lumMod val="75000"/>
                </a:schemeClr>
              </a:solidFill>
              <a:latin typeface="Bembo Std" panose="02020605060306020A03" pitchFamily="18" charset="0"/>
              <a:ea typeface="Avenir Book" charset="0"/>
              <a:cs typeface="Avenir Book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770" y="354225"/>
            <a:ext cx="7471171" cy="7179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endParaRPr lang="es-SV" sz="3200" dirty="0">
              <a:solidFill>
                <a:schemeClr val="bg2">
                  <a:lumMod val="75000"/>
                </a:schemeClr>
              </a:solidFill>
              <a:latin typeface="Bembo Std" panose="02020605060306020A03" pitchFamily="18" charset="0"/>
              <a:ea typeface="Avenir Book" charset="0"/>
              <a:cs typeface="Avenir Book" charset="0"/>
            </a:endParaRPr>
          </a:p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endParaRPr lang="es-SV" sz="3200" dirty="0">
              <a:solidFill>
                <a:schemeClr val="bg2">
                  <a:lumMod val="75000"/>
                </a:schemeClr>
              </a:solidFill>
              <a:latin typeface="Bembo Std" panose="02020605060306020A03" pitchFamily="18" charset="0"/>
              <a:ea typeface="Avenir Book" charset="0"/>
              <a:cs typeface="Avenir Book" charset="0"/>
            </a:endParaRPr>
          </a:p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endParaRPr lang="es-SV" sz="3200" dirty="0">
              <a:solidFill>
                <a:schemeClr val="bg2">
                  <a:lumMod val="75000"/>
                </a:schemeClr>
              </a:solidFill>
              <a:latin typeface="Bembo Std" panose="02020605060306020A03" pitchFamily="18" charset="0"/>
              <a:ea typeface="Avenir Book" charset="0"/>
              <a:cs typeface="Avenir Book" charset="0"/>
            </a:endParaRPr>
          </a:p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28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</a:rPr>
              <a:t> </a:t>
            </a:r>
            <a:r>
              <a:rPr lang="es-SV" sz="24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</a:rPr>
              <a:t>PROPUESTA DE </a:t>
            </a:r>
            <a:r>
              <a:rPr lang="es-MX" sz="24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</a:rPr>
              <a:t>CONTENIDO DE LA ESTRATEGIA NACIONAL DE FACILITACIÓN AL COMERCIO </a:t>
            </a:r>
            <a:endParaRPr lang="es-SV" sz="2800" dirty="0">
              <a:solidFill>
                <a:schemeClr val="bg2">
                  <a:lumMod val="75000"/>
                </a:schemeClr>
              </a:solidFill>
              <a:latin typeface="Bembo Std" panose="02020605060306020A03" pitchFamily="18" charset="0"/>
            </a:endParaRPr>
          </a:p>
        </p:txBody>
      </p:sp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15154FF6-7A69-4EBC-9C6F-C0B903AE25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310159"/>
              </p:ext>
            </p:extLst>
          </p:nvPr>
        </p:nvGraphicFramePr>
        <p:xfrm>
          <a:off x="628650" y="1676401"/>
          <a:ext cx="10577830" cy="4827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47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1CAEBDF-672F-43CF-BF54-AAC296AF4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6" b="8068"/>
          <a:stretch/>
        </p:blipFill>
        <p:spPr>
          <a:xfrm>
            <a:off x="5704712" y="1070353"/>
            <a:ext cx="6487288" cy="57876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237391"/>
            <a:ext cx="12192000" cy="662060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2794E1C-6B49-4D11-A830-3C5291F4A364}"/>
              </a:ext>
            </a:extLst>
          </p:cNvPr>
          <p:cNvSpPr/>
          <p:nvPr/>
        </p:nvSpPr>
        <p:spPr>
          <a:xfrm>
            <a:off x="654571" y="3399679"/>
            <a:ext cx="7099704" cy="336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400" dirty="0"/>
              <a:t> </a:t>
            </a:r>
          </a:p>
          <a:p>
            <a:r>
              <a:rPr lang="es-SV" sz="2400" dirty="0"/>
              <a:t>La suscripción del Acuerdo sobre Facilitación del Comercio y el cumplimiento de los compromisos multilaterales ha propiciado resultados concretos que nos permitirán logar un mayor crecimiento económico mundial. </a:t>
            </a:r>
          </a:p>
          <a:p>
            <a:r>
              <a:rPr lang="es-SV" sz="2000" dirty="0"/>
              <a:t> </a:t>
            </a:r>
          </a:p>
          <a:p>
            <a:r>
              <a:rPr lang="es-SV" sz="2000" dirty="0"/>
              <a:t> </a:t>
            </a:r>
          </a:p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es-SV" sz="2800" dirty="0">
                <a:latin typeface="Museo Sans 100" panose="02000000000000000000" pitchFamily="50" charset="0"/>
              </a:rPr>
              <a:t> 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B80F64-689A-40DB-8B73-3AC2D89084C9}"/>
              </a:ext>
            </a:extLst>
          </p:cNvPr>
          <p:cNvSpPr txBox="1">
            <a:spLocks/>
          </p:cNvSpPr>
          <p:nvPr/>
        </p:nvSpPr>
        <p:spPr>
          <a:xfrm>
            <a:off x="341870" y="555488"/>
            <a:ext cx="6960973" cy="5148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32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FACILITACIÓN DEL COMERCIO</a:t>
            </a:r>
            <a:endParaRPr lang="es-SV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0097210-CD93-46BB-A859-F9B72CA99D51}"/>
              </a:ext>
            </a:extLst>
          </p:cNvPr>
          <p:cNvSpPr/>
          <p:nvPr/>
        </p:nvSpPr>
        <p:spPr>
          <a:xfrm>
            <a:off x="654571" y="1653323"/>
            <a:ext cx="696097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300" b="1" dirty="0"/>
              <a:t>La articulación de las instituciones de gobierno es un factor clave y es resultado de la visión que tenemos de convertirnos en un referente en facilitación del comercio. </a:t>
            </a:r>
          </a:p>
        </p:txBody>
      </p:sp>
    </p:spTree>
    <p:extLst>
      <p:ext uri="{BB962C8B-B14F-4D97-AF65-F5344CB8AC3E}">
        <p14:creationId xmlns:p14="http://schemas.microsoft.com/office/powerpoint/2010/main" val="37721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1"/>
            <a:ext cx="12192000" cy="68491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15513" y="2997533"/>
            <a:ext cx="6960973" cy="12369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</a:rPr>
              <a:t>MARÍA LUISA HAYEM</a:t>
            </a:r>
          </a:p>
          <a:p>
            <a:r>
              <a:rPr lang="es-ES" sz="24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</a:rPr>
              <a:t>Ministra de Economía</a:t>
            </a:r>
          </a:p>
          <a:p>
            <a:endParaRPr lang="es-ES" sz="2000" dirty="0">
              <a:solidFill>
                <a:schemeClr val="bg2">
                  <a:lumMod val="75000"/>
                </a:schemeClr>
              </a:solidFill>
              <a:latin typeface="Bembo Std" panose="02020605060306020A03" pitchFamily="18" charset="0"/>
            </a:endParaRPr>
          </a:p>
          <a:p>
            <a:r>
              <a:rPr lang="es-ES" sz="20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</a:rPr>
              <a:t>Octubre de 2019 </a:t>
            </a:r>
            <a:endParaRPr lang="es-SV" sz="2000" dirty="0">
              <a:solidFill>
                <a:schemeClr val="bg2">
                  <a:lumMod val="75000"/>
                </a:schemeClr>
              </a:solidFill>
              <a:latin typeface="Bembo Std" panose="02020605060306020A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3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C6E2244-D13F-4589-B1AF-98508B0EE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8" r="8450" b="8942"/>
          <a:stretch/>
        </p:blipFill>
        <p:spPr>
          <a:xfrm>
            <a:off x="7352272" y="1379621"/>
            <a:ext cx="4839728" cy="546957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2"/>
            <a:ext cx="12192000" cy="684919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41870" y="354226"/>
            <a:ext cx="6960973" cy="37070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endParaRPr lang="es-SV" sz="2400" dirty="0">
              <a:solidFill>
                <a:schemeClr val="bg2">
                  <a:lumMod val="75000"/>
                </a:schemeClr>
              </a:solidFill>
              <a:latin typeface="Bembo Std" panose="02020605060306020A03" pitchFamily="18" charset="0"/>
              <a:ea typeface="Avenir Book" charset="0"/>
              <a:cs typeface="Avenir Book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1869" y="511586"/>
            <a:ext cx="6960973" cy="5148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32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FACILITACIÓN DEL COMERCIO</a:t>
            </a:r>
            <a:endParaRPr lang="es-SV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60854" y="1638313"/>
            <a:ext cx="6301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SV" sz="2400" b="1" dirty="0">
                <a:latin typeface="Museo Sans 100" panose="02000000000000000000" pitchFamily="50" charset="0"/>
              </a:rPr>
              <a:t>La facilitación del comercio se constituye en una de las líneas de trabajo estratégicas del gobierno de El Salvador </a:t>
            </a:r>
          </a:p>
          <a:p>
            <a:endParaRPr lang="es-SV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B9D119-D46C-49D3-B31C-17B1664C598E}"/>
              </a:ext>
            </a:extLst>
          </p:cNvPr>
          <p:cNvSpPr txBox="1"/>
          <p:nvPr/>
        </p:nvSpPr>
        <p:spPr>
          <a:xfrm>
            <a:off x="671382" y="3078757"/>
            <a:ext cx="630194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 </a:t>
            </a:r>
          </a:p>
          <a:p>
            <a:pPr lvl="0"/>
            <a:r>
              <a:rPr lang="es-SV" sz="2400" dirty="0"/>
              <a:t>La velocidad promedio del tránsito de las mercancías en Centroamérica es de 18 </a:t>
            </a:r>
            <a:r>
              <a:rPr lang="es-SV" sz="2400" dirty="0" err="1"/>
              <a:t>kms</a:t>
            </a:r>
            <a:r>
              <a:rPr lang="es-SV" sz="2400" dirty="0"/>
              <a:t>./hora. </a:t>
            </a:r>
          </a:p>
          <a:p>
            <a:pPr lvl="0"/>
            <a:endParaRPr lang="es-SV" sz="2400" dirty="0"/>
          </a:p>
          <a:p>
            <a:pPr lvl="0"/>
            <a:r>
              <a:rPr lang="es-SV" sz="2400" dirty="0"/>
              <a:t>Asimismo, transportar una tonelada de producto a lo largo de un kilómetro de la red de carreteras centroamericanas cuesta US$ 0.17 ctvs.</a:t>
            </a:r>
          </a:p>
        </p:txBody>
      </p:sp>
    </p:spTree>
    <p:extLst>
      <p:ext uri="{BB962C8B-B14F-4D97-AF65-F5344CB8AC3E}">
        <p14:creationId xmlns:p14="http://schemas.microsoft.com/office/powerpoint/2010/main" val="7862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3783"/>
            <a:ext cx="10058400" cy="670421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9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41870" y="354226"/>
            <a:ext cx="6960973" cy="37070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endParaRPr lang="es-SV" sz="2400" dirty="0">
              <a:solidFill>
                <a:schemeClr val="bg2">
                  <a:lumMod val="75000"/>
                </a:schemeClr>
              </a:solidFill>
              <a:latin typeface="Bembo Std" panose="02020605060306020A03" pitchFamily="18" charset="0"/>
              <a:ea typeface="Avenir Book" charset="0"/>
              <a:cs typeface="Avenir Book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1870" y="555488"/>
            <a:ext cx="6960973" cy="5148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32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FACILITACIÓN DEL COMERCIO</a:t>
            </a:r>
            <a:endParaRPr lang="es-SV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71382" y="1538409"/>
            <a:ext cx="63019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>
                <a:latin typeface="Museo Sans 100" panose="02000000000000000000" pitchFamily="50" charset="0"/>
              </a:rPr>
              <a:t>El Salvador está impulsando acciones estratégicas en el marco del Comité Nacional de Facilitación del Comercio. </a:t>
            </a:r>
          </a:p>
          <a:p>
            <a:pPr lvl="0"/>
            <a:endParaRPr lang="es-SV" dirty="0"/>
          </a:p>
          <a:p>
            <a:r>
              <a:rPr lang="es-SV" dirty="0"/>
              <a:t> </a:t>
            </a:r>
          </a:p>
          <a:p>
            <a:endParaRPr lang="es-SV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B9D119-D46C-49D3-B31C-17B1664C598E}"/>
              </a:ext>
            </a:extLst>
          </p:cNvPr>
          <p:cNvSpPr txBox="1"/>
          <p:nvPr/>
        </p:nvSpPr>
        <p:spPr>
          <a:xfrm>
            <a:off x="554100" y="2786547"/>
            <a:ext cx="6588380" cy="344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dirty="0"/>
              <a:t> </a:t>
            </a:r>
          </a:p>
          <a:p>
            <a:pPr lvl="0" algn="just"/>
            <a:r>
              <a:rPr lang="es-SV" sz="2400" dirty="0"/>
              <a:t>El 29 de julio del presente año se relanzó el Comité Nacional de Facilitación del Comercio.</a:t>
            </a:r>
          </a:p>
          <a:p>
            <a:pPr lvl="0" algn="just"/>
            <a:endParaRPr lang="es-SV" sz="2400" dirty="0"/>
          </a:p>
          <a:p>
            <a:pPr lvl="0"/>
            <a:r>
              <a:rPr lang="es-SV" sz="2400" dirty="0"/>
              <a:t>El Comité es el foro de diálogo del sector público y privado para promover iniciativas que ayuden a agilizar el movimiento de mercancías en nuestras fronteras.</a:t>
            </a:r>
          </a:p>
          <a:p>
            <a:r>
              <a:rPr lang="es-SV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7997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BC7A335-C9D6-44BC-B340-407391365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468"/>
            <a:ext cx="12191999" cy="68615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8057" y="3428471"/>
            <a:ext cx="65019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 </a:t>
            </a:r>
          </a:p>
          <a:p>
            <a:pPr lvl="0"/>
            <a:r>
              <a:rPr lang="es-SV" sz="2400" dirty="0">
                <a:latin typeface="Museo Sans 100" panose="02000000000000000000" pitchFamily="50" charset="0"/>
              </a:rPr>
              <a:t>Mediante este mecanismo, se ha desarrollado una intensa agenda de reuniones entre el sector público y privado, que nos ha permitido en un mes de trabajo acordar el  Plan de Acción del Comité.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A3E944-9E3B-48BE-AB6E-4711230CBE86}"/>
              </a:ext>
            </a:extLst>
          </p:cNvPr>
          <p:cNvSpPr txBox="1"/>
          <p:nvPr/>
        </p:nvSpPr>
        <p:spPr>
          <a:xfrm>
            <a:off x="586183" y="1430103"/>
            <a:ext cx="676478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00" b="1" dirty="0">
                <a:latin typeface="Museo Sans 100" panose="02000000000000000000" pitchFamily="50" charset="0"/>
              </a:rPr>
              <a:t>Fortalecimos la institucionalidad del Comité, creando Comisiones Técnicas en áreas como </a:t>
            </a:r>
            <a:r>
              <a:rPr lang="es-SV" sz="2300" b="1" dirty="0"/>
              <a:t>aduanas, salud, agricultura, obras públicas, transporte, puertos y aeropuertos, entre otros.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2000" dirty="0">
              <a:latin typeface="Museo Sans 100" panose="02000000000000000000" pitchFamily="50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F6056C-DEF9-4FD2-8ACC-8CB12D98089C}"/>
              </a:ext>
            </a:extLst>
          </p:cNvPr>
          <p:cNvSpPr txBox="1">
            <a:spLocks/>
          </p:cNvSpPr>
          <p:nvPr/>
        </p:nvSpPr>
        <p:spPr>
          <a:xfrm>
            <a:off x="341870" y="555488"/>
            <a:ext cx="6960973" cy="5148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32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FACILITACIÓN DEL COMERCIO</a:t>
            </a:r>
            <a:endParaRPr lang="es-SV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B5865CB-967B-44E4-8874-18A0E29A8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33" y="1221462"/>
            <a:ext cx="5599152" cy="58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4791E81-2244-4266-BB27-8F392AE70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135" y="-44485"/>
            <a:ext cx="7674864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6"/>
            <a:ext cx="12191999" cy="68615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66119" y="1575472"/>
            <a:ext cx="5857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SV" sz="2400" b="1" dirty="0"/>
              <a:t>Este es el primer Plan de Acción del Comité desde su creación y contempla 60 acciones estratégicas</a:t>
            </a:r>
            <a:endParaRPr lang="es-SV" sz="2000" b="1" dirty="0">
              <a:latin typeface="Museo Sans 100" panose="02000000000000000000" pitchFamily="50" charset="0"/>
            </a:endParaRPr>
          </a:p>
          <a:p>
            <a:pPr lvl="0" algn="just">
              <a:lnSpc>
                <a:spcPct val="100000"/>
              </a:lnSpc>
            </a:pPr>
            <a:endParaRPr lang="es-SV" b="1" dirty="0">
              <a:latin typeface="Museo Sans 100" panose="02000000000000000000" pitchFamily="50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BF57FA-768E-4AE5-97E7-423B86E69AC5}"/>
              </a:ext>
            </a:extLst>
          </p:cNvPr>
          <p:cNvSpPr txBox="1"/>
          <p:nvPr/>
        </p:nvSpPr>
        <p:spPr>
          <a:xfrm>
            <a:off x="612092" y="3473485"/>
            <a:ext cx="64205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>
                <a:latin typeface="Museo Sans 100" panose="02000000000000000000" pitchFamily="50" charset="0"/>
              </a:rPr>
              <a:t>Cuenta con 8 grandes objetivos: </a:t>
            </a:r>
            <a:r>
              <a:rPr lang="es-SV" sz="2400" dirty="0">
                <a:latin typeface="Museo Sans 100" panose="02000000000000000000" pitchFamily="50" charset="0"/>
              </a:rPr>
              <a:t>simplificación de trámites, reducción de tiempos y costos, mejoras en infraestructura, transparencia, fortalecimiento institucional, eliminación de obstáculos, reformas legales y planeación estratégica. </a:t>
            </a:r>
          </a:p>
          <a:p>
            <a:endParaRPr lang="es-SV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98F8BB-A4BC-431B-AD75-48369691D3F3}"/>
              </a:ext>
            </a:extLst>
          </p:cNvPr>
          <p:cNvSpPr txBox="1">
            <a:spLocks/>
          </p:cNvSpPr>
          <p:nvPr/>
        </p:nvSpPr>
        <p:spPr>
          <a:xfrm>
            <a:off x="341870" y="555488"/>
            <a:ext cx="6960973" cy="5148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32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FACILITACIÓN DEL COMERCIO</a:t>
            </a:r>
            <a:endParaRPr lang="es-SV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3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"/>
            <a:ext cx="12192000" cy="685744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41870" y="354226"/>
            <a:ext cx="6960973" cy="37070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24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PLAN DE ACCIÓN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1869" y="639922"/>
            <a:ext cx="6960973" cy="5148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32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DEL COMITÉ</a:t>
            </a:r>
            <a:endParaRPr lang="es-SV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CDFCC72-A994-43FD-9F63-921F543AB7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0" t="34577" r="16650" b="9582"/>
          <a:stretch/>
        </p:blipFill>
        <p:spPr>
          <a:xfrm>
            <a:off x="335032" y="1440483"/>
            <a:ext cx="11204696" cy="53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"/>
            <a:ext cx="12192000" cy="685744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41870" y="354226"/>
            <a:ext cx="6960973" cy="37070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24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PLAN DE ACCIÓN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1869" y="639922"/>
            <a:ext cx="6960973" cy="5148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32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DEL COMITÉ</a:t>
            </a:r>
            <a:endParaRPr lang="es-SV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5" b="32377"/>
          <a:stretch/>
        </p:blipFill>
        <p:spPr>
          <a:xfrm>
            <a:off x="5502442" y="5029794"/>
            <a:ext cx="6801854" cy="182820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75619" y="1392579"/>
            <a:ext cx="93735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SV" sz="2400" b="1" dirty="0"/>
              <a:t>Dentro de las acciones estratégicas podemos mencionar las siguientes:  </a:t>
            </a:r>
          </a:p>
          <a:p>
            <a:r>
              <a:rPr lang="es-SV" sz="1600" b="1" dirty="0">
                <a:latin typeface="Museo Sans 300" panose="02000000000000000000" pitchFamily="50" charset="0"/>
              </a:rPr>
              <a:t> 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es-SV" sz="2400" dirty="0"/>
              <a:t>Trabajo conjunto para elaborar un proyecto de nueva normativa aduanera que responda a los compromisos asumidos en el Acuerdo sobre Facilitación del Comercio.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endParaRPr lang="es-SV" sz="800" dirty="0"/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es-SV" sz="2400" dirty="0"/>
              <a:t>Revisión de procedimientos para simplificar los trámites del registro sanitario de alimentos y bebidas.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endParaRPr lang="es-SV" sz="800" dirty="0"/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es-SV" sz="2400" dirty="0"/>
              <a:t>Completar la interconexión de la Ventanilla Única de Comercio Exterior con las distintas instituciones vinculadas con el comercio exterior.</a:t>
            </a:r>
          </a:p>
        </p:txBody>
      </p:sp>
    </p:spTree>
    <p:extLst>
      <p:ext uri="{BB962C8B-B14F-4D97-AF65-F5344CB8AC3E}">
        <p14:creationId xmlns:p14="http://schemas.microsoft.com/office/powerpoint/2010/main" val="11699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"/>
            <a:ext cx="12192000" cy="685744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41870" y="354226"/>
            <a:ext cx="6960973" cy="37070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24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PLAN DE ACCIÓN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1869" y="639922"/>
            <a:ext cx="6960973" cy="5148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32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DEL COMITÉ</a:t>
            </a:r>
            <a:endParaRPr lang="es-SV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5" b="32377"/>
          <a:stretch/>
        </p:blipFill>
        <p:spPr>
          <a:xfrm>
            <a:off x="5502441" y="4888406"/>
            <a:ext cx="7327893" cy="196959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75619" y="1392579"/>
            <a:ext cx="937359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SV" sz="2400" b="1" dirty="0"/>
              <a:t>Dentro de las acciones estratégicas podemos mencionar las siguientes:  </a:t>
            </a:r>
          </a:p>
          <a:p>
            <a:r>
              <a:rPr lang="es-SV" sz="1600" b="1" dirty="0">
                <a:latin typeface="Museo Sans 300" panose="02000000000000000000" pitchFamily="50" charset="0"/>
              </a:rPr>
              <a:t> </a:t>
            </a:r>
            <a:endParaRPr lang="es-SV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SV" sz="2400" dirty="0"/>
              <a:t>Mejorar la conectividad vial cercana a los puestos fronterizos.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SV" sz="24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s-SV" sz="2400" dirty="0"/>
              <a:t>Trabajar en reformas legales con la finalidad de impulsar un proyecto de transporte marítimo de corta distancia.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es-SV" sz="24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s-SV" sz="2400" dirty="0"/>
              <a:t>Lo anterior, tiene como propósito poner en funcionamiento un ferry entre El Salvador y otros países de Centroamérica. 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558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8D278AD-6D8D-4E30-9413-AD91D4F32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r="20258"/>
          <a:stretch/>
        </p:blipFill>
        <p:spPr>
          <a:xfrm flipH="1">
            <a:off x="6956086" y="1210645"/>
            <a:ext cx="5235914" cy="55869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"/>
            <a:ext cx="12192000" cy="687423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93560" y="1505214"/>
            <a:ext cx="67092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/>
              <a:t>El Plan de Acción marca la hoja de ruta conjunta y se convierte en un insumo para el diseño de la Estrategia Nacional de Facilitación del Comercio 2019-2024.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1600" dirty="0">
              <a:latin typeface="Museo Sans 100" panose="02000000000000000000" pitchFamily="50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2794E1C-6B49-4D11-A830-3C5291F4A364}"/>
              </a:ext>
            </a:extLst>
          </p:cNvPr>
          <p:cNvSpPr/>
          <p:nvPr/>
        </p:nvSpPr>
        <p:spPr>
          <a:xfrm>
            <a:off x="515839" y="3763089"/>
            <a:ext cx="6613031" cy="1655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es-SV" sz="2400" dirty="0">
                <a:latin typeface="Museo Sans 100" panose="02000000000000000000" pitchFamily="50" charset="0"/>
              </a:rPr>
              <a:t>El Plan de Acción incluye un apartado en el que se identifican potenciales cooperantes y otras áreas en las que nuestro país requiere apoyo. </a:t>
            </a:r>
          </a:p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es-SV" sz="2400" dirty="0">
                <a:latin typeface="Museo Sans 100" panose="02000000000000000000" pitchFamily="50" charset="0"/>
              </a:rPr>
              <a:t> 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B80F64-689A-40DB-8B73-3AC2D89084C9}"/>
              </a:ext>
            </a:extLst>
          </p:cNvPr>
          <p:cNvSpPr txBox="1">
            <a:spLocks/>
          </p:cNvSpPr>
          <p:nvPr/>
        </p:nvSpPr>
        <p:spPr>
          <a:xfrm>
            <a:off x="341870" y="555488"/>
            <a:ext cx="6960973" cy="5148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66725">
              <a:lnSpc>
                <a:spcPct val="100000"/>
              </a:lnSpc>
              <a:spcAft>
                <a:spcPct val="35000"/>
              </a:spcAft>
            </a:pPr>
            <a:r>
              <a:rPr lang="es-SV" sz="3200" dirty="0">
                <a:solidFill>
                  <a:schemeClr val="bg2">
                    <a:lumMod val="75000"/>
                  </a:schemeClr>
                </a:solidFill>
                <a:latin typeface="Bembo Std" panose="02020605060306020A03" pitchFamily="18" charset="0"/>
                <a:ea typeface="Avenir Book" charset="0"/>
                <a:cs typeface="Avenir Book" charset="0"/>
              </a:rPr>
              <a:t>FACILITACIÓN DEL COMERCIO</a:t>
            </a:r>
            <a:endParaRPr lang="es-SV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0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Microsoft Office PowerPoint</Application>
  <PresentationFormat>Widescreen</PresentationFormat>
  <Paragraphs>83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Bembo Std</vt:lpstr>
      <vt:lpstr>Calibri</vt:lpstr>
      <vt:lpstr>Calibri Light</vt:lpstr>
      <vt:lpstr>Museo Sans 100</vt:lpstr>
      <vt:lpstr>Museo Sans 300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Ernesto López Jiménez</dc:creator>
  <cp:lastModifiedBy>Sarr, Aisha</cp:lastModifiedBy>
  <cp:revision>84</cp:revision>
  <cp:lastPrinted>2019-10-11T00:47:16Z</cp:lastPrinted>
  <dcterms:created xsi:type="dcterms:W3CDTF">2019-10-09T20:52:03Z</dcterms:created>
  <dcterms:modified xsi:type="dcterms:W3CDTF">2022-08-23T09:37:05Z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ec3ecee7-ab82-42d0-827c-f2fdec60c1f5</vt:lpwstr>
  </property>
</Properties>
</file>