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58" r:id="rId6"/>
    <p:sldId id="259" r:id="rId7"/>
    <p:sldId id="273" r:id="rId8"/>
    <p:sldId id="271" r:id="rId9"/>
    <p:sldId id="276" r:id="rId10"/>
    <p:sldId id="275" r:id="rId11"/>
    <p:sldId id="272" r:id="rId12"/>
    <p:sldId id="274" r:id="rId13"/>
    <p:sldId id="277" r:id="rId1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9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BFC8F-788D-40CC-A32E-F01674B3A7EC}" type="datetimeFigureOut">
              <a:rPr lang="nb-NO" smtClean="0"/>
              <a:t>23.08.2022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8E5AC-1DC0-4AA6-B76E-A77B00D93E69}" type="slidenum">
              <a:rPr lang="nb-NO" smtClean="0"/>
              <a:t>‹#›</a:t>
            </a:fld>
            <a:endParaRPr lang="nb-NO"/>
          </a:p>
        </p:txBody>
      </p:sp>
    </p:spTree>
    <p:extLst>
      <p:ext uri="{BB962C8B-B14F-4D97-AF65-F5344CB8AC3E}">
        <p14:creationId xmlns:p14="http://schemas.microsoft.com/office/powerpoint/2010/main" val="17386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kern="1200" dirty="0">
                <a:solidFill>
                  <a:schemeClr val="tx1"/>
                </a:solidFill>
                <a:effectLst/>
                <a:latin typeface="+mn-lt"/>
                <a:ea typeface="+mn-ea"/>
                <a:cs typeface="+mn-cs"/>
              </a:rPr>
              <a:t>After</a:t>
            </a:r>
            <a:r>
              <a:rPr lang="en-GB" sz="1200" kern="1200" dirty="0">
                <a:solidFill>
                  <a:schemeClr val="tx1"/>
                </a:solidFill>
                <a:effectLst/>
                <a:latin typeface="+mn-lt"/>
                <a:ea typeface="+mn-ea"/>
                <a:cs typeface="+mn-cs"/>
              </a:rPr>
              <a:t> Sweden entered the union in 1995 a memorandum of understanding was made out between the Swedish and Norwegian </a:t>
            </a:r>
            <a:r>
              <a:rPr lang="en-US" sz="1200" kern="1200" dirty="0">
                <a:solidFill>
                  <a:schemeClr val="tx1"/>
                </a:solidFill>
                <a:effectLst/>
                <a:latin typeface="+mn-lt"/>
                <a:ea typeface="+mn-ea"/>
                <a:cs typeface="+mn-cs"/>
              </a:rPr>
              <a:t>Customs administrations. In 1997 EU and Norway sanctioned a new agreement on customs cooperation based on the agreement between Sweden and Norway. The agreement was therefore continued in the exact same format as an administrative arrangement with EU. This leaves full responsibility to the partner countries as how to operate the arrangement. </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Swedish Custom makes a report to the union each year.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29B8E5AC-1DC0-4AA6-B76E-A77B00D93E69}" type="slidenum">
              <a:rPr lang="nb-NO" smtClean="0"/>
              <a:t>3</a:t>
            </a:fld>
            <a:endParaRPr lang="nb-NO"/>
          </a:p>
        </p:txBody>
      </p:sp>
    </p:spTree>
    <p:extLst>
      <p:ext uri="{BB962C8B-B14F-4D97-AF65-F5344CB8AC3E}">
        <p14:creationId xmlns:p14="http://schemas.microsoft.com/office/powerpoint/2010/main" val="245689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Forside">
    <p:spTree>
      <p:nvGrpSpPr>
        <p:cNvPr id="1" name=""/>
        <p:cNvGrpSpPr/>
        <p:nvPr/>
      </p:nvGrpSpPr>
      <p:grpSpPr>
        <a:xfrm>
          <a:off x="0" y="0"/>
          <a:ext cx="0" cy="0"/>
          <a:chOff x="0" y="0"/>
          <a:chExt cx="0" cy="0"/>
        </a:xfrm>
      </p:grpSpPr>
      <p:sp>
        <p:nvSpPr>
          <p:cNvPr id="7" name="gult felt"/>
          <p:cNvSpPr/>
          <p:nvPr/>
        </p:nvSpPr>
        <p:spPr>
          <a:xfrm>
            <a:off x="0" y="2924944"/>
            <a:ext cx="9144000" cy="3933056"/>
          </a:xfrm>
          <a:prstGeom prst="rect">
            <a:avLst/>
          </a:prstGeom>
          <a:solidFill>
            <a:srgbClr val="E6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overskrift"/>
          <p:cNvSpPr>
            <a:spLocks noGrp="1"/>
          </p:cNvSpPr>
          <p:nvPr>
            <p:ph type="body" sz="quarter" idx="11" hasCustomPrompt="1"/>
          </p:nvPr>
        </p:nvSpPr>
        <p:spPr>
          <a:xfrm>
            <a:off x="755576" y="4221088"/>
            <a:ext cx="7632848" cy="1296144"/>
          </a:xfrm>
        </p:spPr>
        <p:txBody>
          <a:bodyPr>
            <a:normAutofit/>
          </a:bodyPr>
          <a:lstStyle>
            <a:lvl1pPr>
              <a:defRPr sz="4000">
                <a:solidFill>
                  <a:schemeClr val="bg1"/>
                </a:solidFill>
              </a:defRPr>
            </a:lvl1pPr>
          </a:lstStyle>
          <a:p>
            <a:pPr lvl="0"/>
            <a:r>
              <a:rPr lang="nb-NO" dirty="0"/>
              <a:t>Overskrift (kan gå over to linjer)</a:t>
            </a:r>
          </a:p>
        </p:txBody>
      </p:sp>
      <p:sp>
        <p:nvSpPr>
          <p:cNvPr id="13" name="navn"/>
          <p:cNvSpPr>
            <a:spLocks noGrp="1"/>
          </p:cNvSpPr>
          <p:nvPr>
            <p:ph type="body" sz="quarter" idx="12" hasCustomPrompt="1"/>
          </p:nvPr>
        </p:nvSpPr>
        <p:spPr>
          <a:xfrm>
            <a:off x="755576" y="5876727"/>
            <a:ext cx="7632000" cy="432593"/>
          </a:xfrm>
        </p:spPr>
        <p:txBody>
          <a:bodyPr>
            <a:normAutofit/>
          </a:bodyPr>
          <a:lstStyle>
            <a:lvl1pPr>
              <a:defRPr sz="2000" baseline="0">
                <a:solidFill>
                  <a:schemeClr val="bg1"/>
                </a:solidFill>
              </a:defRPr>
            </a:lvl1pPr>
          </a:lstStyle>
          <a:p>
            <a:pPr lvl="0"/>
            <a:r>
              <a:rPr lang="nb-NO" dirty="0"/>
              <a:t>Navn / avdeling / seksjon</a:t>
            </a:r>
          </a:p>
        </p:txBody>
      </p:sp>
      <p:sp>
        <p:nvSpPr>
          <p:cNvPr id="14" name="dato"/>
          <p:cNvSpPr>
            <a:spLocks noGrp="1"/>
          </p:cNvSpPr>
          <p:nvPr>
            <p:ph type="body" sz="quarter" idx="13" hasCustomPrompt="1"/>
          </p:nvPr>
        </p:nvSpPr>
        <p:spPr>
          <a:xfrm>
            <a:off x="755576" y="3429000"/>
            <a:ext cx="7632848" cy="432048"/>
          </a:xfrm>
        </p:spPr>
        <p:txBody>
          <a:bodyPr>
            <a:normAutofit/>
          </a:bodyPr>
          <a:lstStyle>
            <a:lvl1pPr>
              <a:defRPr sz="2000">
                <a:solidFill>
                  <a:schemeClr val="bg1"/>
                </a:solidFill>
              </a:defRPr>
            </a:lvl1pPr>
          </a:lstStyle>
          <a:p>
            <a:pPr lvl="0"/>
            <a:r>
              <a:rPr lang="nb-NO" dirty="0"/>
              <a:t>Tolletaten dato</a:t>
            </a: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2926080"/>
          </a:xfrm>
          <a:prstGeom prst="rect">
            <a:avLst/>
          </a:prstGeom>
        </p:spPr>
      </p:pic>
      <p:cxnSp>
        <p:nvCxnSpPr>
          <p:cNvPr id="11" name="hvit linje"/>
          <p:cNvCxnSpPr/>
          <p:nvPr/>
        </p:nvCxnSpPr>
        <p:spPr>
          <a:xfrm>
            <a:off x="0" y="2924944"/>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9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marL="0" indent="0">
              <a:buFont typeface="Wingdings" panose="05000000000000000000" pitchFamily="2" charset="2"/>
              <a:buNone/>
              <a:defRPr/>
            </a:lvl1pPr>
          </a:lstStyle>
          <a:p>
            <a:pPr lvl="0"/>
            <a:r>
              <a:rPr lang="nb-NO"/>
              <a:t>Klikk for å redigere tekststiler i malen</a:t>
            </a:r>
          </a:p>
          <a:p>
            <a:pPr lvl="1"/>
            <a:r>
              <a:rPr lang="nb-NO"/>
              <a:t>Andre nivå</a:t>
            </a:r>
          </a:p>
        </p:txBody>
      </p:sp>
      <p:sp>
        <p:nvSpPr>
          <p:cNvPr id="6" name="Plassholder for lysbildenummer 5"/>
          <p:cNvSpPr>
            <a:spLocks noGrp="1"/>
          </p:cNvSpPr>
          <p:nvPr>
            <p:ph type="sldNum" sz="quarter" idx="12"/>
          </p:nvPr>
        </p:nvSpPr>
        <p:spPr/>
        <p:txBody>
          <a:bodyPr/>
          <a:lstStyle>
            <a:lvl1pPr>
              <a:defRPr>
                <a:solidFill>
                  <a:srgbClr val="A1AAB4"/>
                </a:solidFill>
                <a:latin typeface="Arial" panose="020B0604020202020204" pitchFamily="34" charset="0"/>
                <a:cs typeface="Arial" panose="020B0604020202020204" pitchFamily="34" charset="0"/>
              </a:defRPr>
            </a:lvl1pPr>
          </a:lstStyle>
          <a:p>
            <a:fld id="{5FA32A8B-58B5-4256-9CE2-BA77B0280DF2}" type="slidenum">
              <a:rPr lang="nb-NO" smtClean="0"/>
              <a:t>‹#›</a:t>
            </a:fld>
            <a:endParaRPr lang="nb-NO"/>
          </a:p>
        </p:txBody>
      </p:sp>
    </p:spTree>
    <p:extLst>
      <p:ext uri="{BB962C8B-B14F-4D97-AF65-F5344CB8AC3E}">
        <p14:creationId xmlns:p14="http://schemas.microsoft.com/office/powerpoint/2010/main" val="236718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57200" y="1339200"/>
            <a:ext cx="4038600" cy="504000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648200" y="1339200"/>
            <a:ext cx="4038600" cy="504000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lysbildenummer 6"/>
          <p:cNvSpPr>
            <a:spLocks noGrp="1"/>
          </p:cNvSpPr>
          <p:nvPr>
            <p:ph type="sldNum" sz="quarter" idx="12"/>
          </p:nvPr>
        </p:nvSpPr>
        <p:spPr/>
        <p:txBody>
          <a:bodyPr/>
          <a:lstStyle/>
          <a:p>
            <a:fld id="{5FA32A8B-58B5-4256-9CE2-BA77B0280DF2}" type="slidenum">
              <a:rPr lang="nb-NO" smtClean="0"/>
              <a:t>‹#›</a:t>
            </a:fld>
            <a:endParaRPr lang="nb-NO"/>
          </a:p>
        </p:txBody>
      </p:sp>
    </p:spTree>
    <p:extLst>
      <p:ext uri="{BB962C8B-B14F-4D97-AF65-F5344CB8AC3E}">
        <p14:creationId xmlns:p14="http://schemas.microsoft.com/office/powerpoint/2010/main" val="108756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overskrif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p:txBody>
          <a:bodyPr/>
          <a:lstStyle/>
          <a:p>
            <a:fld id="{5FA32A8B-58B5-4256-9CE2-BA77B0280DF2}" type="slidenum">
              <a:rPr lang="nb-NO" smtClean="0"/>
              <a:t>‹#›</a:t>
            </a:fld>
            <a:endParaRPr lang="nb-NO"/>
          </a:p>
        </p:txBody>
      </p:sp>
    </p:spTree>
    <p:extLst>
      <p:ext uri="{BB962C8B-B14F-4D97-AF65-F5344CB8AC3E}">
        <p14:creationId xmlns:p14="http://schemas.microsoft.com/office/powerpoint/2010/main" val="30744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3" name="Plassholder for lysbildenummer 2"/>
          <p:cNvSpPr>
            <a:spLocks noGrp="1"/>
          </p:cNvSpPr>
          <p:nvPr>
            <p:ph type="sldNum" sz="quarter" idx="10"/>
          </p:nvPr>
        </p:nvSpPr>
        <p:spPr/>
        <p:txBody>
          <a:bodyPr/>
          <a:lstStyle/>
          <a:p>
            <a:fld id="{5FA32A8B-58B5-4256-9CE2-BA77B0280DF2}" type="slidenum">
              <a:rPr lang="nb-NO" smtClean="0"/>
              <a:t>‹#›</a:t>
            </a:fld>
            <a:endParaRPr lang="nb-NO"/>
          </a:p>
        </p:txBody>
      </p:sp>
      <p:sp>
        <p:nvSpPr>
          <p:cNvPr id="6" name="Rektangel 5"/>
          <p:cNvSpPr/>
          <p:nvPr/>
        </p:nvSpPr>
        <p:spPr>
          <a:xfrm>
            <a:off x="5918" y="0"/>
            <a:ext cx="9144000" cy="6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33163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bwMode="auto">
          <a:xfrm>
            <a:off x="457200" y="1340768"/>
            <a:ext cx="8229600" cy="504056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4"/>
            <a:endParaRPr lang="nb-NO" dirty="0"/>
          </a:p>
          <a:p>
            <a:pPr marL="285750" indent="-285750">
              <a:buFont typeface="Wingdings" panose="05000000000000000000" pitchFamily="2" charset="2"/>
              <a:buChar char="§"/>
            </a:pPr>
            <a:endParaRPr lang="nb-NO" sz="2000" dirty="0">
              <a:solidFill>
                <a:srgbClr val="505C68"/>
              </a:solidFill>
              <a:latin typeface="Arial" panose="020B0604020202020204" pitchFamily="34" charset="0"/>
              <a:ea typeface="Roboto" panose="02000000000000000000" pitchFamily="2" charset="0"/>
              <a:cs typeface="Arial" panose="020B0604020202020204" pitchFamily="34" charset="0"/>
            </a:endParaRPr>
          </a:p>
          <a:p>
            <a:pPr lvl="2"/>
            <a:endParaRPr lang="nb-NO" sz="2000" dirty="0">
              <a:solidFill>
                <a:srgbClr val="505C68"/>
              </a:solidFill>
              <a:latin typeface="Arial" panose="020B0604020202020204" pitchFamily="34" charset="0"/>
              <a:ea typeface="Roboto" panose="02000000000000000000" pitchFamily="2" charset="0"/>
              <a:cs typeface="Arial" panose="020B0604020202020204" pitchFamily="34" charset="0"/>
            </a:endParaRPr>
          </a:p>
          <a:p>
            <a:pPr lvl="4"/>
            <a:endParaRPr lang="nb-NO" dirty="0"/>
          </a:p>
        </p:txBody>
      </p:sp>
      <p:sp>
        <p:nvSpPr>
          <p:cNvPr id="6" name="Plassholder for lysbildenummer 5"/>
          <p:cNvSpPr>
            <a:spLocks noGrp="1"/>
          </p:cNvSpPr>
          <p:nvPr>
            <p:ph type="sldNum" sz="quarter" idx="4"/>
          </p:nvPr>
        </p:nvSpPr>
        <p:spPr>
          <a:xfrm>
            <a:off x="675888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32A8B-58B5-4256-9CE2-BA77B0280DF2}" type="slidenum">
              <a:rPr lang="nb-NO" smtClean="0"/>
              <a:t>‹#›</a:t>
            </a:fld>
            <a:endParaRPr lang="nb-NO"/>
          </a:p>
        </p:txBody>
      </p:sp>
      <p:sp>
        <p:nvSpPr>
          <p:cNvPr id="7" name="Rektangel 6"/>
          <p:cNvSpPr/>
          <p:nvPr/>
        </p:nvSpPr>
        <p:spPr>
          <a:xfrm>
            <a:off x="1860" y="0"/>
            <a:ext cx="7522140" cy="1116000"/>
          </a:xfrm>
          <a:prstGeom prst="rect">
            <a:avLst/>
          </a:prstGeom>
          <a:solidFill>
            <a:srgbClr val="E6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tittel 1"/>
          <p:cNvSpPr>
            <a:spLocks noGrp="1"/>
          </p:cNvSpPr>
          <p:nvPr>
            <p:ph type="title"/>
          </p:nvPr>
        </p:nvSpPr>
        <p:spPr>
          <a:xfrm>
            <a:off x="457200" y="0"/>
            <a:ext cx="6851104" cy="1116000"/>
          </a:xfrm>
          <a:prstGeom prst="rect">
            <a:avLst/>
          </a:prstGeom>
        </p:spPr>
        <p:txBody>
          <a:bodyPr vert="horz" lIns="91440" tIns="45720" rIns="91440" bIns="45720" rtlCol="0" anchor="ctr">
            <a:normAutofit/>
          </a:bodyPr>
          <a:lstStyle/>
          <a:p>
            <a:r>
              <a:rPr lang="nb-NO" dirty="0"/>
              <a:t>Klikk for å redigere tittelstil</a:t>
            </a:r>
          </a:p>
        </p:txBody>
      </p:sp>
      <p:pic>
        <p:nvPicPr>
          <p:cNvPr id="13" name="Bild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4328" y="0"/>
            <a:ext cx="1620000" cy="1114511"/>
          </a:xfrm>
          <a:prstGeom prst="rect">
            <a:avLst/>
          </a:prstGeom>
        </p:spPr>
      </p:pic>
      <p:cxnSp>
        <p:nvCxnSpPr>
          <p:cNvPr id="12" name="Rett linje 11"/>
          <p:cNvCxnSpPr/>
          <p:nvPr/>
        </p:nvCxnSpPr>
        <p:spPr>
          <a:xfrm flipV="1">
            <a:off x="7524000" y="0"/>
            <a:ext cx="0" cy="111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6888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hf sldNum="0" hdr="0" dt="0"/>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kern="1200">
          <a:solidFill>
            <a:srgbClr val="4A5C6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2200" kern="1200">
          <a:solidFill>
            <a:srgbClr val="4A5C6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rgbClr val="4A5C6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Wingdings" panose="05000000000000000000" pitchFamily="2" charset="2"/>
        <a:buChar char="§"/>
        <a:defRPr sz="2000" kern="1200">
          <a:solidFill>
            <a:srgbClr val="4A5C6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rgbClr val="4A5C6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normAutofit lnSpcReduction="10000"/>
          </a:bodyPr>
          <a:lstStyle/>
          <a:p>
            <a:r>
              <a:rPr lang="en-GB" dirty="0"/>
              <a:t>The National Trade Facilitation Committee of Norway</a:t>
            </a:r>
          </a:p>
        </p:txBody>
      </p:sp>
      <p:sp>
        <p:nvSpPr>
          <p:cNvPr id="3" name="Plassholder for tekst 2"/>
          <p:cNvSpPr>
            <a:spLocks noGrp="1"/>
          </p:cNvSpPr>
          <p:nvPr>
            <p:ph type="body" sz="quarter" idx="12"/>
          </p:nvPr>
        </p:nvSpPr>
        <p:spPr/>
        <p:txBody>
          <a:bodyPr>
            <a:normAutofit/>
          </a:bodyPr>
          <a:lstStyle/>
          <a:p>
            <a:r>
              <a:rPr lang="en-GB" dirty="0"/>
              <a:t>Directorate of Customs, Norway</a:t>
            </a:r>
          </a:p>
          <a:p>
            <a:endParaRPr lang="en-GB" dirty="0"/>
          </a:p>
        </p:txBody>
      </p:sp>
      <p:sp>
        <p:nvSpPr>
          <p:cNvPr id="4" name="Plassholder for tekst 3"/>
          <p:cNvSpPr>
            <a:spLocks noGrp="1"/>
          </p:cNvSpPr>
          <p:nvPr>
            <p:ph type="body" sz="quarter" idx="13"/>
          </p:nvPr>
        </p:nvSpPr>
        <p:spPr/>
        <p:txBody>
          <a:bodyPr/>
          <a:lstStyle/>
          <a:p>
            <a:r>
              <a:rPr lang="nb-NO" dirty="0"/>
              <a:t>15 </a:t>
            </a:r>
            <a:r>
              <a:rPr lang="nb-NO" dirty="0" err="1"/>
              <a:t>October</a:t>
            </a:r>
            <a:r>
              <a:rPr lang="nb-NO" dirty="0"/>
              <a:t> 2019</a:t>
            </a:r>
          </a:p>
        </p:txBody>
      </p:sp>
    </p:spTree>
    <p:extLst>
      <p:ext uri="{BB962C8B-B14F-4D97-AF65-F5344CB8AC3E}">
        <p14:creationId xmlns:p14="http://schemas.microsoft.com/office/powerpoint/2010/main" val="355457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C16647-0E18-4BD7-ACBC-0CE33B3927D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07E7C0B2-4D6A-498F-A85B-3B09D5F55119}"/>
              </a:ext>
            </a:extLst>
          </p:cNvPr>
          <p:cNvSpPr>
            <a:spLocks noGrp="1"/>
          </p:cNvSpPr>
          <p:nvPr>
            <p:ph idx="1"/>
          </p:nvPr>
        </p:nvSpPr>
        <p:spPr/>
        <p:txBody>
          <a:bodyPr>
            <a:normAutofit/>
          </a:bodyPr>
          <a:lstStyle/>
          <a:p>
            <a:pPr algn="ctr"/>
            <a:endParaRPr lang="nb-NO" dirty="0"/>
          </a:p>
          <a:p>
            <a:pPr algn="ctr"/>
            <a:endParaRPr lang="nb-NO" dirty="0"/>
          </a:p>
          <a:p>
            <a:pPr algn="ctr"/>
            <a:r>
              <a:rPr lang="nb-NO" sz="4400" dirty="0" err="1"/>
              <a:t>Thank</a:t>
            </a:r>
            <a:r>
              <a:rPr lang="nb-NO" sz="4400" dirty="0"/>
              <a:t> </a:t>
            </a:r>
            <a:r>
              <a:rPr lang="nb-NO" sz="4400" dirty="0" err="1"/>
              <a:t>you</a:t>
            </a:r>
            <a:r>
              <a:rPr lang="nb-NO" sz="4400" dirty="0"/>
              <a:t> for </a:t>
            </a:r>
            <a:r>
              <a:rPr lang="nb-NO" sz="4400" dirty="0" err="1"/>
              <a:t>your</a:t>
            </a:r>
            <a:r>
              <a:rPr lang="nb-NO" sz="4400" dirty="0"/>
              <a:t> </a:t>
            </a:r>
            <a:r>
              <a:rPr lang="nb-NO" sz="4400" dirty="0" err="1"/>
              <a:t>attention</a:t>
            </a:r>
            <a:r>
              <a:rPr lang="nb-NO" sz="7200" dirty="0"/>
              <a:t>!</a:t>
            </a:r>
          </a:p>
          <a:p>
            <a:pPr algn="ctr"/>
            <a:endParaRPr lang="nb-NO" dirty="0"/>
          </a:p>
          <a:p>
            <a:pPr algn="ctr"/>
            <a:endParaRPr lang="nb-NO" sz="1400" dirty="0"/>
          </a:p>
          <a:p>
            <a:pPr algn="ctr"/>
            <a:endParaRPr lang="nb-NO" sz="1400" dirty="0"/>
          </a:p>
          <a:p>
            <a:pPr algn="ctr"/>
            <a:endParaRPr lang="nb-NO" sz="1400" dirty="0"/>
          </a:p>
          <a:p>
            <a:pPr algn="ctr"/>
            <a:endParaRPr lang="nb-NO" sz="1400" dirty="0"/>
          </a:p>
          <a:p>
            <a:pPr algn="ctr"/>
            <a:endParaRPr lang="nb-NO" sz="1400" dirty="0"/>
          </a:p>
          <a:p>
            <a:pPr algn="ctr"/>
            <a:endParaRPr lang="nb-NO" sz="1400" dirty="0"/>
          </a:p>
          <a:p>
            <a:pPr algn="ctr"/>
            <a:r>
              <a:rPr lang="nb-NO" sz="1400" dirty="0" err="1">
                <a:highlight>
                  <a:srgbClr val="00FFFF"/>
                </a:highlight>
              </a:rPr>
              <a:t>Visit</a:t>
            </a:r>
            <a:r>
              <a:rPr lang="nb-NO" sz="1400" dirty="0">
                <a:highlight>
                  <a:srgbClr val="00FFFF"/>
                </a:highlight>
              </a:rPr>
              <a:t> </a:t>
            </a:r>
            <a:r>
              <a:rPr lang="nb-NO" sz="1400" dirty="0" err="1">
                <a:highlight>
                  <a:srgbClr val="00FFFF"/>
                </a:highlight>
              </a:rPr>
              <a:t>us</a:t>
            </a:r>
            <a:r>
              <a:rPr lang="nb-NO" sz="1400" dirty="0">
                <a:highlight>
                  <a:srgbClr val="00FFFF"/>
                </a:highlight>
              </a:rPr>
              <a:t> at www.toll.no/en/corporate</a:t>
            </a:r>
          </a:p>
          <a:p>
            <a:endParaRPr lang="nb-NO" dirty="0"/>
          </a:p>
          <a:p>
            <a:endParaRPr lang="nb-NO" sz="1200" dirty="0"/>
          </a:p>
          <a:p>
            <a:endParaRPr lang="nb-NO" sz="1200" dirty="0"/>
          </a:p>
          <a:p>
            <a:endParaRPr lang="nb-NO" sz="1200" dirty="0"/>
          </a:p>
          <a:p>
            <a:endParaRPr lang="nb-NO" sz="1200" dirty="0"/>
          </a:p>
        </p:txBody>
      </p:sp>
    </p:spTree>
    <p:extLst>
      <p:ext uri="{BB962C8B-B14F-4D97-AF65-F5344CB8AC3E}">
        <p14:creationId xmlns:p14="http://schemas.microsoft.com/office/powerpoint/2010/main" val="238386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800" dirty="0"/>
              <a:t>Legal basis for the Norwegian NCTF</a:t>
            </a:r>
          </a:p>
        </p:txBody>
      </p:sp>
      <p:sp>
        <p:nvSpPr>
          <p:cNvPr id="3" name="Plassholder for innhold 2"/>
          <p:cNvSpPr>
            <a:spLocks noGrp="1"/>
          </p:cNvSpPr>
          <p:nvPr>
            <p:ph idx="1"/>
          </p:nvPr>
        </p:nvSpPr>
        <p:spPr>
          <a:xfrm>
            <a:off x="539552" y="3152776"/>
            <a:ext cx="8229600" cy="3024336"/>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dirty="0"/>
              <a:t>The Act on Customs Duties and Movement of Goods (Customs Act) </a:t>
            </a:r>
            <a:r>
              <a:rPr lang="en-GB" sz="2000" dirty="0"/>
              <a:t>Customs Regulations Section 12-16</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US" sz="2000" dirty="0"/>
              <a:t>Regulations to the Act on Customs Duties and Movement of Goods (Customs Regulations):</a:t>
            </a:r>
          </a:p>
          <a:p>
            <a:pPr marL="720000" lvl="1" indent="-360000">
              <a:buFont typeface="Arial" panose="020B0604020202020204" pitchFamily="34" charset="0"/>
              <a:buChar char="•"/>
            </a:pPr>
            <a:r>
              <a:rPr lang="en-US" sz="1800" dirty="0"/>
              <a:t>Section 12-16-1 Consultations between border agencies and the business community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nb-NO" dirty="0"/>
          </a:p>
        </p:txBody>
      </p:sp>
      <p:pic>
        <p:nvPicPr>
          <p:cNvPr id="4" name="Bilde 3">
            <a:extLst>
              <a:ext uri="{FF2B5EF4-FFF2-40B4-BE49-F238E27FC236}">
                <a16:creationId xmlns:a16="http://schemas.microsoft.com/office/drawing/2014/main" id="{EA706FD2-0960-4FE0-8217-57F6C5CA8E2F}"/>
              </a:ext>
            </a:extLst>
          </p:cNvPr>
          <p:cNvPicPr>
            <a:picLocks noChangeAspect="1"/>
          </p:cNvPicPr>
          <p:nvPr/>
        </p:nvPicPr>
        <p:blipFill>
          <a:blip r:embed="rId2"/>
          <a:stretch>
            <a:fillRect/>
          </a:stretch>
        </p:blipFill>
        <p:spPr>
          <a:xfrm>
            <a:off x="1043608" y="1412776"/>
            <a:ext cx="6604876" cy="1740000"/>
          </a:xfrm>
          <a:prstGeom prst="rect">
            <a:avLst/>
          </a:prstGeom>
        </p:spPr>
      </p:pic>
    </p:spTree>
    <p:extLst>
      <p:ext uri="{BB962C8B-B14F-4D97-AF65-F5344CB8AC3E}">
        <p14:creationId xmlns:p14="http://schemas.microsoft.com/office/powerpoint/2010/main" val="144025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2800" dirty="0"/>
              <a:t>Delegated powers</a:t>
            </a:r>
          </a:p>
        </p:txBody>
      </p:sp>
      <p:sp>
        <p:nvSpPr>
          <p:cNvPr id="3" name="Plassholder for innhold 2"/>
          <p:cNvSpPr>
            <a:spLocks noGrp="1"/>
          </p:cNvSpPr>
          <p:nvPr>
            <p:ph idx="1"/>
          </p:nvPr>
        </p:nvSpPr>
        <p:spPr>
          <a:xfrm>
            <a:off x="457200" y="1340768"/>
            <a:ext cx="8229600" cy="4392488"/>
          </a:xfrm>
        </p:spPr>
        <p:txBody>
          <a:bodyPr>
            <a:normAutofit/>
          </a:bodyPr>
          <a:lstStyle/>
          <a:p>
            <a:pPr marL="360000" indent="-360000">
              <a:buFont typeface="Arial" panose="020B0604020202020204" pitchFamily="34" charset="0"/>
              <a:buChar char="•"/>
            </a:pPr>
            <a:r>
              <a:rPr lang="en-GB" sz="2000" dirty="0"/>
              <a:t>From the Parliament to </a:t>
            </a:r>
          </a:p>
          <a:p>
            <a:pPr marL="720000" lvl="1" indent="-360000">
              <a:buFont typeface="Arial" panose="020B0604020202020204" pitchFamily="34" charset="0"/>
              <a:buChar char="•"/>
            </a:pPr>
            <a:r>
              <a:rPr lang="en-GB" sz="1800" dirty="0"/>
              <a:t>Ministry of Foreign Affairs and</a:t>
            </a:r>
          </a:p>
          <a:p>
            <a:pPr marL="720000" lvl="1" indent="-360000">
              <a:buFont typeface="Arial" panose="020B0604020202020204" pitchFamily="34" charset="0"/>
              <a:buChar char="•"/>
            </a:pPr>
            <a:r>
              <a:rPr lang="en-GB" sz="1800" dirty="0"/>
              <a:t>Ministry of Finance </a:t>
            </a:r>
          </a:p>
          <a:p>
            <a:pPr marL="360000" indent="-360000"/>
            <a:endParaRPr lang="en-GB" dirty="0"/>
          </a:p>
          <a:p>
            <a:pPr marL="360000" indent="-360000">
              <a:buFont typeface="Arial" panose="020B0604020202020204" pitchFamily="34" charset="0"/>
              <a:buChar char="•"/>
            </a:pPr>
            <a:r>
              <a:rPr lang="en-GB" sz="2000" dirty="0"/>
              <a:t>Mandate settled on ministerial level</a:t>
            </a:r>
          </a:p>
          <a:p>
            <a:pPr marL="360000" indent="-360000"/>
            <a:endParaRPr lang="en-GB" dirty="0"/>
          </a:p>
          <a:p>
            <a:pPr marL="360000" indent="-360000">
              <a:buFont typeface="Arial" panose="020B0604020202020204" pitchFamily="34" charset="0"/>
              <a:buChar char="•"/>
            </a:pPr>
            <a:r>
              <a:rPr lang="en-GB" sz="2000" dirty="0"/>
              <a:t>Implementation of Article 23.2 is delegated to The Directorate of Norwegian Customs:</a:t>
            </a:r>
          </a:p>
          <a:p>
            <a:pPr marL="720000" indent="-360000">
              <a:buFont typeface="Arial" panose="020B0604020202020204" pitchFamily="34" charset="0"/>
              <a:buChar char="•"/>
            </a:pPr>
            <a:r>
              <a:rPr lang="en-GB" sz="1800" dirty="0"/>
              <a:t>The Committee is chaired by the Directorate</a:t>
            </a:r>
          </a:p>
          <a:p>
            <a:pPr marL="720000" indent="-360000">
              <a:buFont typeface="Arial" panose="020B0604020202020204" pitchFamily="34" charset="0"/>
              <a:buChar char="•"/>
            </a:pPr>
            <a:r>
              <a:rPr lang="en-GB" sz="1800" dirty="0"/>
              <a:t>The Directorate also performs the Secretariat function</a:t>
            </a:r>
          </a:p>
        </p:txBody>
      </p:sp>
    </p:spTree>
    <p:extLst>
      <p:ext uri="{BB962C8B-B14F-4D97-AF65-F5344CB8AC3E}">
        <p14:creationId xmlns:p14="http://schemas.microsoft.com/office/powerpoint/2010/main" val="217344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C81DDB-3C48-4CAF-AD8A-1B80769FB71F}"/>
              </a:ext>
            </a:extLst>
          </p:cNvPr>
          <p:cNvSpPr>
            <a:spLocks noGrp="1"/>
          </p:cNvSpPr>
          <p:nvPr>
            <p:ph type="title"/>
          </p:nvPr>
        </p:nvSpPr>
        <p:spPr/>
        <p:txBody>
          <a:bodyPr/>
          <a:lstStyle/>
          <a:p>
            <a:r>
              <a:rPr lang="nb-NO" dirty="0" err="1"/>
              <a:t>Structure</a:t>
            </a:r>
            <a:endParaRPr lang="nb-NO" dirty="0"/>
          </a:p>
        </p:txBody>
      </p:sp>
      <p:sp>
        <p:nvSpPr>
          <p:cNvPr id="3" name="Plassholder for innhold 2">
            <a:extLst>
              <a:ext uri="{FF2B5EF4-FFF2-40B4-BE49-F238E27FC236}">
                <a16:creationId xmlns:a16="http://schemas.microsoft.com/office/drawing/2014/main" id="{AE010EA8-058E-493F-99DD-29CFA431E50D}"/>
              </a:ext>
            </a:extLst>
          </p:cNvPr>
          <p:cNvSpPr>
            <a:spLocks noGrp="1"/>
          </p:cNvSpPr>
          <p:nvPr>
            <p:ph idx="1"/>
          </p:nvPr>
        </p:nvSpPr>
        <p:spPr/>
        <p:txBody>
          <a:bodyPr>
            <a:normAutofit/>
          </a:bodyPr>
          <a:lstStyle/>
          <a:p>
            <a:pPr marL="360000" indent="-360000">
              <a:buFont typeface="Arial" panose="020B0604020202020204" pitchFamily="34" charset="0"/>
              <a:buChar char="•"/>
            </a:pPr>
            <a:r>
              <a:rPr lang="nb-NO" sz="2000" dirty="0"/>
              <a:t>The Norwegian NCTF </a:t>
            </a:r>
            <a:r>
              <a:rPr lang="nb-NO" sz="2000" dirty="0" err="1"/>
              <a:t>meets</a:t>
            </a:r>
            <a:r>
              <a:rPr lang="nb-NO" sz="2000" dirty="0"/>
              <a:t> </a:t>
            </a:r>
            <a:r>
              <a:rPr lang="nb-NO" sz="2000" dirty="0" err="1"/>
              <a:t>two</a:t>
            </a:r>
            <a:r>
              <a:rPr lang="nb-NO" sz="2000" dirty="0"/>
              <a:t> times per </a:t>
            </a:r>
            <a:r>
              <a:rPr lang="nb-NO" sz="2000" dirty="0" err="1"/>
              <a:t>year</a:t>
            </a:r>
            <a:r>
              <a:rPr lang="nb-NO" sz="2000" dirty="0"/>
              <a:t>, </a:t>
            </a:r>
            <a:r>
              <a:rPr lang="nb-NO" sz="2000" dirty="0" err="1"/>
              <a:t>preferably</a:t>
            </a:r>
            <a:r>
              <a:rPr lang="nb-NO" sz="2000" dirty="0"/>
              <a:t> a </a:t>
            </a:r>
            <a:r>
              <a:rPr lang="nb-NO" sz="2000" dirty="0" err="1"/>
              <a:t>short</a:t>
            </a:r>
            <a:r>
              <a:rPr lang="nb-NO" sz="2000" dirty="0"/>
              <a:t> time </a:t>
            </a:r>
            <a:r>
              <a:rPr lang="nb-NO" sz="2000" dirty="0" err="1"/>
              <a:t>before</a:t>
            </a:r>
            <a:r>
              <a:rPr lang="nb-NO" sz="2000" dirty="0"/>
              <a:t> </a:t>
            </a:r>
            <a:r>
              <a:rPr lang="nb-NO" sz="2000" dirty="0" err="1"/>
              <a:t>the</a:t>
            </a:r>
            <a:r>
              <a:rPr lang="nb-NO" sz="2000" dirty="0"/>
              <a:t> WTO </a:t>
            </a:r>
            <a:r>
              <a:rPr lang="nb-NO" sz="2000" dirty="0" err="1"/>
              <a:t>meetings</a:t>
            </a:r>
            <a:r>
              <a:rPr lang="nb-NO" sz="2000" dirty="0"/>
              <a:t>. </a:t>
            </a:r>
          </a:p>
          <a:p>
            <a:pPr marL="360000" indent="-360000">
              <a:buFont typeface="Arial" panose="020B0604020202020204" pitchFamily="34" charset="0"/>
              <a:buChar char="•"/>
            </a:pPr>
            <a:endParaRPr lang="nb-NO" sz="2000" dirty="0"/>
          </a:p>
          <a:p>
            <a:pPr marL="360000" indent="-360000">
              <a:buFont typeface="Arial" panose="020B0604020202020204" pitchFamily="34" charset="0"/>
              <a:buChar char="•"/>
            </a:pPr>
            <a:r>
              <a:rPr lang="nb-NO" sz="2000" dirty="0"/>
              <a:t>NCTF </a:t>
            </a:r>
            <a:r>
              <a:rPr lang="nb-NO" sz="2000" dirty="0" err="1"/>
              <a:t>acts</a:t>
            </a:r>
            <a:r>
              <a:rPr lang="nb-NO" sz="2000" dirty="0"/>
              <a:t> as </a:t>
            </a:r>
            <a:r>
              <a:rPr lang="nb-NO" sz="2000" dirty="0" err="1"/>
              <a:t>the</a:t>
            </a:r>
            <a:r>
              <a:rPr lang="nb-NO" sz="2000" dirty="0"/>
              <a:t> general </a:t>
            </a:r>
            <a:r>
              <a:rPr lang="nb-NO" sz="2000" dirty="0" err="1"/>
              <a:t>coordinating</a:t>
            </a:r>
            <a:r>
              <a:rPr lang="nb-NO" sz="2000" dirty="0"/>
              <a:t> body for </a:t>
            </a:r>
            <a:r>
              <a:rPr lang="nb-NO" sz="2000" dirty="0" err="1"/>
              <a:t>the</a:t>
            </a:r>
            <a:r>
              <a:rPr lang="nb-NO" sz="2000" dirty="0"/>
              <a:t> </a:t>
            </a:r>
            <a:r>
              <a:rPr lang="nb-NO" sz="2000" dirty="0" err="1"/>
              <a:t>work</a:t>
            </a:r>
            <a:r>
              <a:rPr lang="nb-NO" sz="2000" dirty="0"/>
              <a:t> </a:t>
            </a:r>
            <a:r>
              <a:rPr lang="nb-NO" sz="2000" dirty="0" err="1"/>
              <a:t>with</a:t>
            </a:r>
            <a:r>
              <a:rPr lang="nb-NO" sz="2000" dirty="0"/>
              <a:t> TF </a:t>
            </a:r>
            <a:r>
              <a:rPr lang="nb-NO" sz="2000" dirty="0" err="1"/>
              <a:t>issues</a:t>
            </a:r>
            <a:r>
              <a:rPr lang="nb-NO" sz="2000" dirty="0"/>
              <a:t>.</a:t>
            </a:r>
          </a:p>
          <a:p>
            <a:r>
              <a:rPr lang="nb-NO" dirty="0"/>
              <a:t>	</a:t>
            </a:r>
          </a:p>
          <a:p>
            <a:pPr marL="360000" indent="-360000">
              <a:buFont typeface="Arial" panose="020B0604020202020204" pitchFamily="34" charset="0"/>
              <a:buChar char="•"/>
            </a:pPr>
            <a:r>
              <a:rPr lang="nb-NO" sz="2000" dirty="0" err="1"/>
              <a:t>Working</a:t>
            </a:r>
            <a:r>
              <a:rPr lang="nb-NO" sz="2000" dirty="0"/>
              <a:t> </a:t>
            </a:r>
            <a:r>
              <a:rPr lang="nb-NO" sz="2000" dirty="0" err="1"/>
              <a:t>groups</a:t>
            </a:r>
            <a:r>
              <a:rPr lang="nb-NO" sz="2000" dirty="0"/>
              <a:t> (sub-</a:t>
            </a:r>
            <a:r>
              <a:rPr lang="nb-NO" sz="2000" dirty="0" err="1"/>
              <a:t>groups</a:t>
            </a:r>
            <a:r>
              <a:rPr lang="nb-NO" sz="2000" dirty="0"/>
              <a:t>): </a:t>
            </a:r>
          </a:p>
          <a:p>
            <a:pPr marL="720000" indent="-360000">
              <a:buFont typeface="Arial" panose="020B0604020202020204" pitchFamily="34" charset="0"/>
              <a:buChar char="•"/>
            </a:pPr>
            <a:r>
              <a:rPr lang="nb-NO" sz="1800" dirty="0" err="1"/>
              <a:t>Continuation</a:t>
            </a:r>
            <a:r>
              <a:rPr lang="nb-NO" sz="1800" dirty="0"/>
              <a:t> </a:t>
            </a:r>
            <a:r>
              <a:rPr lang="nb-NO" sz="1800" dirty="0" err="1"/>
              <a:t>of</a:t>
            </a:r>
            <a:r>
              <a:rPr lang="nb-NO" sz="1800" dirty="0"/>
              <a:t> </a:t>
            </a:r>
            <a:r>
              <a:rPr lang="nb-NO" sz="1800" dirty="0" err="1"/>
              <a:t>existing</a:t>
            </a:r>
            <a:r>
              <a:rPr lang="nb-NO" sz="1800" dirty="0"/>
              <a:t>, </a:t>
            </a:r>
            <a:r>
              <a:rPr lang="nb-NO" sz="1800" dirty="0" err="1"/>
              <a:t>separately</a:t>
            </a:r>
            <a:r>
              <a:rPr lang="nb-NO" sz="1800" dirty="0"/>
              <a:t> </a:t>
            </a:r>
            <a:r>
              <a:rPr lang="nb-NO" sz="1800" dirty="0" err="1"/>
              <a:t>operated</a:t>
            </a:r>
            <a:r>
              <a:rPr lang="nb-NO" sz="1800" dirty="0"/>
              <a:t>, </a:t>
            </a:r>
            <a:r>
              <a:rPr lang="nb-NO" sz="1800" dirty="0" err="1"/>
              <a:t>groups</a:t>
            </a:r>
            <a:r>
              <a:rPr lang="nb-NO" sz="1800" dirty="0"/>
              <a:t> e.g.</a:t>
            </a:r>
          </a:p>
          <a:p>
            <a:pPr marL="1080000" lvl="1" indent="-360000">
              <a:buFontTx/>
              <a:buChar char="-"/>
            </a:pPr>
            <a:r>
              <a:rPr lang="nb-NO" sz="1800" dirty="0"/>
              <a:t>Development </a:t>
            </a:r>
            <a:r>
              <a:rPr lang="nb-NO" sz="1800" dirty="0" err="1"/>
              <a:t>of</a:t>
            </a:r>
            <a:r>
              <a:rPr lang="nb-NO" sz="1800" dirty="0"/>
              <a:t> </a:t>
            </a:r>
            <a:r>
              <a:rPr lang="nb-NO" sz="1800" dirty="0" err="1"/>
              <a:t>new</a:t>
            </a:r>
            <a:r>
              <a:rPr lang="nb-NO" sz="1800" dirty="0"/>
              <a:t> </a:t>
            </a:r>
            <a:r>
              <a:rPr lang="nb-NO" sz="1800" dirty="0" err="1"/>
              <a:t>customs</a:t>
            </a:r>
            <a:r>
              <a:rPr lang="nb-NO" sz="1800" dirty="0"/>
              <a:t> </a:t>
            </a:r>
            <a:r>
              <a:rPr lang="nb-NO" sz="1800" dirty="0" err="1"/>
              <a:t>procedures</a:t>
            </a:r>
            <a:endParaRPr lang="nb-NO" sz="1800" dirty="0"/>
          </a:p>
          <a:p>
            <a:pPr marL="1080000" lvl="1" indent="-360000">
              <a:buFontTx/>
              <a:buChar char="-"/>
            </a:pPr>
            <a:r>
              <a:rPr lang="nb-NO" sz="1800" dirty="0"/>
              <a:t>IT </a:t>
            </a:r>
            <a:r>
              <a:rPr lang="nb-NO" sz="1800" dirty="0" err="1"/>
              <a:t>communication</a:t>
            </a:r>
            <a:r>
              <a:rPr lang="nb-NO" sz="1800" dirty="0"/>
              <a:t> (</a:t>
            </a:r>
            <a:r>
              <a:rPr lang="nb-NO" sz="1800" dirty="0" err="1"/>
              <a:t>declarations</a:t>
            </a:r>
            <a:r>
              <a:rPr lang="nb-NO" sz="1800" dirty="0"/>
              <a:t>) </a:t>
            </a:r>
          </a:p>
          <a:p>
            <a:pPr lvl="1" indent="0">
              <a:buNone/>
            </a:pPr>
            <a:endParaRPr lang="nb-NO" dirty="0"/>
          </a:p>
          <a:p>
            <a:pPr marL="720000" indent="-360000">
              <a:buFont typeface="Arial" panose="020B0604020202020204" pitchFamily="34" charset="0"/>
              <a:buChar char="•"/>
            </a:pPr>
            <a:r>
              <a:rPr lang="nb-NO" sz="2000" dirty="0"/>
              <a:t>New </a:t>
            </a:r>
            <a:r>
              <a:rPr lang="nb-NO" sz="2000" dirty="0" err="1"/>
              <a:t>groups</a:t>
            </a:r>
            <a:r>
              <a:rPr lang="nb-NO" sz="2000" dirty="0"/>
              <a:t> </a:t>
            </a:r>
            <a:r>
              <a:rPr lang="nb-NO" sz="2000" dirty="0" err="1"/>
              <a:t>are</a:t>
            </a:r>
            <a:r>
              <a:rPr lang="nb-NO" sz="2000" dirty="0"/>
              <a:t> </a:t>
            </a:r>
            <a:r>
              <a:rPr lang="nb-NO" sz="2000" dirty="0" err="1"/>
              <a:t>formed</a:t>
            </a:r>
            <a:r>
              <a:rPr lang="nb-NO" sz="2000" dirty="0"/>
              <a:t> to </a:t>
            </a:r>
            <a:r>
              <a:rPr lang="nb-NO" sz="2000" dirty="0" err="1"/>
              <a:t>take</a:t>
            </a:r>
            <a:r>
              <a:rPr lang="nb-NO" sz="2000" dirty="0"/>
              <a:t> </a:t>
            </a:r>
            <a:r>
              <a:rPr lang="nb-NO" sz="2000" dirty="0" err="1"/>
              <a:t>care</a:t>
            </a:r>
            <a:r>
              <a:rPr lang="nb-NO" sz="2000" dirty="0"/>
              <a:t> </a:t>
            </a:r>
            <a:r>
              <a:rPr lang="nb-NO" sz="2000" dirty="0" err="1"/>
              <a:t>of</a:t>
            </a:r>
            <a:r>
              <a:rPr lang="nb-NO" sz="2000" dirty="0"/>
              <a:t> </a:t>
            </a:r>
            <a:r>
              <a:rPr lang="nb-NO" sz="2000" dirty="0" err="1"/>
              <a:t>specific</a:t>
            </a:r>
            <a:r>
              <a:rPr lang="nb-NO" sz="2000" dirty="0"/>
              <a:t> </a:t>
            </a:r>
            <a:r>
              <a:rPr lang="nb-NO" sz="2000" dirty="0" err="1"/>
              <a:t>issues</a:t>
            </a:r>
            <a:r>
              <a:rPr lang="nb-NO" sz="2000" dirty="0"/>
              <a:t>, e.g. </a:t>
            </a:r>
          </a:p>
          <a:p>
            <a:pPr marL="1080000" lvl="1" indent="-360000">
              <a:buFontTx/>
              <a:buChar char="-"/>
            </a:pPr>
            <a:r>
              <a:rPr lang="nb-NO" sz="1800" dirty="0" err="1"/>
              <a:t>Revision</a:t>
            </a:r>
            <a:r>
              <a:rPr lang="nb-NO" sz="1800" dirty="0"/>
              <a:t> </a:t>
            </a:r>
            <a:r>
              <a:rPr lang="nb-NO" sz="1800" dirty="0" err="1"/>
              <a:t>of</a:t>
            </a:r>
            <a:r>
              <a:rPr lang="nb-NO" sz="1800" dirty="0"/>
              <a:t> </a:t>
            </a:r>
            <a:r>
              <a:rPr lang="nb-NO" sz="1800" dirty="0" err="1"/>
              <a:t>the</a:t>
            </a:r>
            <a:r>
              <a:rPr lang="nb-NO" sz="1800" dirty="0"/>
              <a:t> </a:t>
            </a:r>
            <a:r>
              <a:rPr lang="nb-NO" sz="1800" dirty="0" err="1"/>
              <a:t>customs</a:t>
            </a:r>
            <a:r>
              <a:rPr lang="nb-NO" sz="1800" dirty="0"/>
              <a:t> </a:t>
            </a:r>
            <a:r>
              <a:rPr lang="nb-NO" sz="1800" dirty="0" err="1"/>
              <a:t>legislation</a:t>
            </a:r>
            <a:endParaRPr lang="nb-NO" sz="1800" dirty="0"/>
          </a:p>
          <a:p>
            <a:pPr marL="1080000" lvl="1" indent="-360000">
              <a:buFontTx/>
              <a:buChar char="-"/>
            </a:pPr>
            <a:r>
              <a:rPr lang="nb-NO" sz="1800" dirty="0"/>
              <a:t>Rules </a:t>
            </a:r>
            <a:r>
              <a:rPr lang="nb-NO" sz="1800" dirty="0" err="1"/>
              <a:t>of</a:t>
            </a:r>
            <a:r>
              <a:rPr lang="nb-NO" sz="1800" dirty="0"/>
              <a:t> </a:t>
            </a:r>
            <a:r>
              <a:rPr lang="nb-NO" sz="1800" dirty="0" err="1"/>
              <a:t>origin</a:t>
            </a:r>
            <a:r>
              <a:rPr lang="nb-NO" sz="1800" dirty="0"/>
              <a:t>: Regional </a:t>
            </a:r>
            <a:r>
              <a:rPr lang="nb-NO" sz="1800" dirty="0" err="1"/>
              <a:t>FTAs</a:t>
            </a:r>
            <a:r>
              <a:rPr lang="nb-NO" sz="1800" dirty="0"/>
              <a:t> and GSP </a:t>
            </a:r>
            <a:r>
              <a:rPr lang="nb-NO" sz="1800" dirty="0" err="1"/>
              <a:t>issues</a:t>
            </a:r>
            <a:endParaRPr lang="nb-NO" sz="1800" dirty="0"/>
          </a:p>
          <a:p>
            <a:endParaRPr lang="nb-NO" dirty="0"/>
          </a:p>
          <a:p>
            <a:endParaRPr lang="nb-NO" dirty="0"/>
          </a:p>
        </p:txBody>
      </p:sp>
    </p:spTree>
    <p:extLst>
      <p:ext uri="{BB962C8B-B14F-4D97-AF65-F5344CB8AC3E}">
        <p14:creationId xmlns:p14="http://schemas.microsoft.com/office/powerpoint/2010/main" val="237410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84B293-1098-4EEA-915E-D4A96642E2F7}"/>
              </a:ext>
            </a:extLst>
          </p:cNvPr>
          <p:cNvSpPr>
            <a:spLocks noGrp="1"/>
          </p:cNvSpPr>
          <p:nvPr>
            <p:ph type="title"/>
          </p:nvPr>
        </p:nvSpPr>
        <p:spPr/>
        <p:txBody>
          <a:bodyPr/>
          <a:lstStyle/>
          <a:p>
            <a:r>
              <a:rPr lang="en-GB" dirty="0"/>
              <a:t>Governmental participants</a:t>
            </a:r>
          </a:p>
        </p:txBody>
      </p:sp>
      <p:sp>
        <p:nvSpPr>
          <p:cNvPr id="3" name="Plassholder for innhold 2">
            <a:extLst>
              <a:ext uri="{FF2B5EF4-FFF2-40B4-BE49-F238E27FC236}">
                <a16:creationId xmlns:a16="http://schemas.microsoft.com/office/drawing/2014/main" id="{87F9CD07-E333-44B2-B8A0-0444BAE7DBDA}"/>
              </a:ext>
            </a:extLst>
          </p:cNvPr>
          <p:cNvSpPr>
            <a:spLocks noGrp="1"/>
          </p:cNvSpPr>
          <p:nvPr>
            <p:ph idx="1"/>
          </p:nvPr>
        </p:nvSpPr>
        <p:spPr>
          <a:xfrm>
            <a:off x="457200" y="1196752"/>
            <a:ext cx="8229600" cy="5517232"/>
          </a:xfrm>
        </p:spPr>
        <p:txBody>
          <a:bodyPr>
            <a:normAutofit fontScale="92500" lnSpcReduction="10000"/>
          </a:bodyPr>
          <a:lstStyle/>
          <a:p>
            <a:r>
              <a:rPr lang="en-GB" sz="2200" dirty="0"/>
              <a:t>Broad participation from relevant ministries:</a:t>
            </a:r>
          </a:p>
          <a:p>
            <a:pPr marL="720000" indent="-360000">
              <a:spcBef>
                <a:spcPts val="300"/>
              </a:spcBef>
              <a:buFont typeface="Arial" panose="020B0604020202020204" pitchFamily="34" charset="0"/>
              <a:buChar char="•"/>
            </a:pPr>
            <a:r>
              <a:rPr lang="en-GB" sz="1900" dirty="0"/>
              <a:t>Ministry of Foreign affairs</a:t>
            </a:r>
          </a:p>
          <a:p>
            <a:pPr marL="720000" indent="-360000">
              <a:spcBef>
                <a:spcPts val="300"/>
              </a:spcBef>
              <a:buFont typeface="Arial" panose="020B0604020202020204" pitchFamily="34" charset="0"/>
              <a:buChar char="•"/>
            </a:pPr>
            <a:r>
              <a:rPr lang="en-GB" sz="1900" dirty="0"/>
              <a:t>Ministry of Finance</a:t>
            </a:r>
          </a:p>
          <a:p>
            <a:pPr marL="720000" indent="-360000">
              <a:spcBef>
                <a:spcPts val="300"/>
              </a:spcBef>
              <a:buFont typeface="Arial" panose="020B0604020202020204" pitchFamily="34" charset="0"/>
              <a:buChar char="•"/>
            </a:pPr>
            <a:r>
              <a:rPr lang="en-GB" sz="1900" dirty="0"/>
              <a:t>Ministry of Trade, Industry and Fisheries</a:t>
            </a:r>
          </a:p>
          <a:p>
            <a:pPr marL="720000" indent="-360000">
              <a:spcBef>
                <a:spcPts val="300"/>
              </a:spcBef>
              <a:buFont typeface="Arial" panose="020B0604020202020204" pitchFamily="34" charset="0"/>
              <a:buChar char="•"/>
            </a:pPr>
            <a:r>
              <a:rPr lang="en-GB" sz="1900" dirty="0"/>
              <a:t>Ministry of Agriculture and Food</a:t>
            </a:r>
          </a:p>
          <a:p>
            <a:pPr marL="720000" indent="-360000">
              <a:spcBef>
                <a:spcPts val="300"/>
              </a:spcBef>
              <a:buFont typeface="Arial" panose="020B0604020202020204" pitchFamily="34" charset="0"/>
              <a:buChar char="•"/>
            </a:pPr>
            <a:r>
              <a:rPr lang="en-GB" sz="1900" dirty="0"/>
              <a:t>Ministry of Justice and Public Security</a:t>
            </a:r>
          </a:p>
          <a:p>
            <a:pPr marL="720000" indent="-360000">
              <a:spcBef>
                <a:spcPts val="300"/>
              </a:spcBef>
              <a:buFont typeface="Arial" panose="020B0604020202020204" pitchFamily="34" charset="0"/>
              <a:buChar char="•"/>
            </a:pPr>
            <a:r>
              <a:rPr lang="en-GB" sz="1900" dirty="0"/>
              <a:t>Ministry of Transport</a:t>
            </a:r>
          </a:p>
          <a:p>
            <a:pPr marL="720000" indent="-360000">
              <a:spcBef>
                <a:spcPts val="300"/>
              </a:spcBef>
              <a:buFont typeface="Arial" panose="020B0604020202020204" pitchFamily="34" charset="0"/>
              <a:buChar char="•"/>
            </a:pPr>
            <a:r>
              <a:rPr lang="en-GB" sz="1900" dirty="0"/>
              <a:t>Ministry of Culture</a:t>
            </a:r>
          </a:p>
          <a:p>
            <a:pPr marL="720000" indent="-360000">
              <a:spcBef>
                <a:spcPts val="300"/>
              </a:spcBef>
              <a:buFont typeface="Arial" panose="020B0604020202020204" pitchFamily="34" charset="0"/>
              <a:buChar char="•"/>
            </a:pPr>
            <a:r>
              <a:rPr lang="en-GB" sz="1900" dirty="0"/>
              <a:t>Ministry of Health and Care Services</a:t>
            </a:r>
          </a:p>
          <a:p>
            <a:endParaRPr lang="en-GB" sz="1900" dirty="0"/>
          </a:p>
          <a:p>
            <a:r>
              <a:rPr lang="en-GB" sz="2200" dirty="0"/>
              <a:t>and their agencies, e.g.: </a:t>
            </a:r>
          </a:p>
          <a:p>
            <a:pPr marL="720000" indent="-360000">
              <a:buFont typeface="Arial" panose="020B0604020202020204" pitchFamily="34" charset="0"/>
              <a:buChar char="•"/>
            </a:pPr>
            <a:r>
              <a:rPr lang="en-GB" sz="1900" dirty="0"/>
              <a:t>Statistics Norway</a:t>
            </a:r>
          </a:p>
          <a:p>
            <a:pPr marL="720000" indent="-360000">
              <a:buFont typeface="Arial" panose="020B0604020202020204" pitchFamily="34" charset="0"/>
              <a:buChar char="•"/>
            </a:pPr>
            <a:r>
              <a:rPr lang="en-GB" sz="1900" dirty="0"/>
              <a:t>Innovation Norway</a:t>
            </a:r>
          </a:p>
          <a:p>
            <a:pPr marL="720000" indent="-360000">
              <a:buFont typeface="Arial" panose="020B0604020202020204" pitchFamily="34" charset="0"/>
              <a:buChar char="•"/>
            </a:pPr>
            <a:r>
              <a:rPr lang="en-GB" sz="1900" dirty="0"/>
              <a:t>Norwegian Agriculture Agency</a:t>
            </a:r>
          </a:p>
          <a:p>
            <a:pPr marL="720000" indent="-360000">
              <a:buFont typeface="Arial" panose="020B0604020202020204" pitchFamily="34" charset="0"/>
              <a:buChar char="•"/>
            </a:pPr>
            <a:r>
              <a:rPr lang="en-GB" sz="1900" dirty="0"/>
              <a:t>Norwegian Food Safety Authority</a:t>
            </a:r>
          </a:p>
          <a:p>
            <a:pPr marL="720000" indent="-360000">
              <a:buFont typeface="Arial" panose="020B0604020202020204" pitchFamily="34" charset="0"/>
              <a:buChar char="•"/>
            </a:pPr>
            <a:r>
              <a:rPr lang="en-GB" sz="1900" dirty="0"/>
              <a:t>Norwegian Medicines Agency</a:t>
            </a:r>
          </a:p>
          <a:p>
            <a:pPr marL="720000" indent="-360000">
              <a:buFont typeface="Arial" panose="020B0604020202020204" pitchFamily="34" charset="0"/>
              <a:buChar char="•"/>
            </a:pPr>
            <a:r>
              <a:rPr lang="en-GB" sz="1900" dirty="0"/>
              <a:t>Police </a:t>
            </a:r>
          </a:p>
          <a:p>
            <a:pPr marL="720000" indent="-360000">
              <a:buFont typeface="Arial" panose="020B0604020202020204" pitchFamily="34" charset="0"/>
              <a:buChar char="•"/>
            </a:pPr>
            <a:r>
              <a:rPr lang="en-GB" sz="1900" dirty="0"/>
              <a:t>Norwegian National Security Authority</a:t>
            </a:r>
          </a:p>
        </p:txBody>
      </p:sp>
    </p:spTree>
    <p:extLst>
      <p:ext uri="{BB962C8B-B14F-4D97-AF65-F5344CB8AC3E}">
        <p14:creationId xmlns:p14="http://schemas.microsoft.com/office/powerpoint/2010/main" val="1039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 calcmode="lin" valueType="num">
                                      <p:cBhvr additive="base">
                                        <p:cTn id="1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2" end="1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anim calcmode="lin" valueType="num">
                                      <p:cBhvr additive="base">
                                        <p:cTn id="23"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4" end="1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 calcmode="lin" valueType="num">
                                      <p:cBhvr additive="base">
                                        <p:cTn id="27"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5" end="1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 calcmode="lin" valueType="num">
                                      <p:cBhvr additive="base">
                                        <p:cTn id="31"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6" end="1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anim calcmode="lin" valueType="num">
                                      <p:cBhvr additive="base">
                                        <p:cTn id="35"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491696-EB01-4101-9B5F-00F601915CE2}"/>
              </a:ext>
            </a:extLst>
          </p:cNvPr>
          <p:cNvSpPr>
            <a:spLocks noGrp="1"/>
          </p:cNvSpPr>
          <p:nvPr>
            <p:ph type="title"/>
          </p:nvPr>
        </p:nvSpPr>
        <p:spPr/>
        <p:txBody>
          <a:bodyPr/>
          <a:lstStyle/>
          <a:p>
            <a:r>
              <a:rPr lang="nb-NO" dirty="0"/>
              <a:t>Business </a:t>
            </a:r>
            <a:r>
              <a:rPr lang="nb-NO" dirty="0" err="1"/>
              <a:t>participants</a:t>
            </a:r>
            <a:endParaRPr lang="nb-NO" dirty="0"/>
          </a:p>
        </p:txBody>
      </p:sp>
      <p:sp>
        <p:nvSpPr>
          <p:cNvPr id="3" name="Plassholder for innhold 2">
            <a:extLst>
              <a:ext uri="{FF2B5EF4-FFF2-40B4-BE49-F238E27FC236}">
                <a16:creationId xmlns:a16="http://schemas.microsoft.com/office/drawing/2014/main" id="{80150990-AD8F-4BD2-9CF2-29FD2B532EEA}"/>
              </a:ext>
            </a:extLst>
          </p:cNvPr>
          <p:cNvSpPr>
            <a:spLocks noGrp="1"/>
          </p:cNvSpPr>
          <p:nvPr>
            <p:ph idx="1"/>
          </p:nvPr>
        </p:nvSpPr>
        <p:spPr/>
        <p:txBody>
          <a:bodyPr/>
          <a:lstStyle/>
          <a:p>
            <a:pPr marL="342900" indent="-342900">
              <a:buFont typeface="Arial" panose="020B0604020202020204" pitchFamily="34" charset="0"/>
              <a:buChar char="•"/>
            </a:pPr>
            <a:r>
              <a:rPr lang="en-GB" dirty="0"/>
              <a:t>Representative Business Organisations:</a:t>
            </a:r>
          </a:p>
          <a:p>
            <a:pPr marL="720000" indent="-360000">
              <a:buFont typeface="Arial" panose="020B0604020202020204" pitchFamily="34" charset="0"/>
              <a:buChar char="•"/>
            </a:pPr>
            <a:r>
              <a:rPr lang="en-GB" sz="1800" dirty="0"/>
              <a:t>The Confederation of Norwegian Enterprise and affiliated organizations</a:t>
            </a:r>
          </a:p>
          <a:p>
            <a:pPr marL="720000" indent="-360000">
              <a:buFont typeface="Arial" panose="020B0604020202020204" pitchFamily="34" charset="0"/>
              <a:buChar char="•"/>
            </a:pPr>
            <a:r>
              <a:rPr lang="en-GB" sz="1800" dirty="0"/>
              <a:t>the Enterprise Federation of Norway (</a:t>
            </a:r>
            <a:r>
              <a:rPr lang="en-GB" sz="1800" dirty="0" err="1"/>
              <a:t>Virke</a:t>
            </a:r>
            <a:r>
              <a:rPr lang="en-GB" sz="1800" dirty="0"/>
              <a:t>) </a:t>
            </a:r>
          </a:p>
          <a:p>
            <a:pPr marL="720000" indent="-360000">
              <a:buFont typeface="Arial" panose="020B0604020202020204" pitchFamily="34" charset="0"/>
              <a:buChar char="•"/>
            </a:pPr>
            <a:r>
              <a:rPr lang="en-GB" sz="1800" dirty="0"/>
              <a:t>Logistics and Transport Companies Association</a:t>
            </a:r>
          </a:p>
          <a:p>
            <a:pPr marL="720000" indent="-360000">
              <a:buFont typeface="Arial" panose="020B0604020202020204" pitchFamily="34" charset="0"/>
              <a:buChar char="•"/>
            </a:pPr>
            <a:r>
              <a:rPr lang="en-GB" sz="1800"/>
              <a:t>Norwegian Industry </a:t>
            </a:r>
            <a:r>
              <a:rPr lang="en-GB" sz="1800" dirty="0"/>
              <a:t>Association</a:t>
            </a:r>
          </a:p>
          <a:p>
            <a:pPr marL="720000" indent="-360000">
              <a:buFont typeface="Arial" panose="020B0604020202020204" pitchFamily="34" charset="0"/>
              <a:buChar char="•"/>
            </a:pPr>
            <a:r>
              <a:rPr lang="en-GB" sz="1800" dirty="0"/>
              <a:t>Norwegian Seafood Federation</a:t>
            </a:r>
          </a:p>
          <a:p>
            <a:pPr marL="720000" indent="-360000">
              <a:buFont typeface="Arial" panose="020B0604020202020204" pitchFamily="34" charset="0"/>
              <a:buChar char="•"/>
            </a:pPr>
            <a:r>
              <a:rPr lang="en-GB" sz="1800" dirty="0"/>
              <a:t>Norwegian </a:t>
            </a:r>
            <a:r>
              <a:rPr lang="en-GB" sz="1800" dirty="0" err="1"/>
              <a:t>Truckowners</a:t>
            </a:r>
            <a:r>
              <a:rPr lang="en-GB" sz="1800" dirty="0"/>
              <a:t> Association</a:t>
            </a:r>
          </a:p>
          <a:p>
            <a:pPr marL="720000" indent="-360000">
              <a:buFont typeface="Arial" panose="020B0604020202020204" pitchFamily="34" charset="0"/>
              <a:buChar char="•"/>
            </a:pPr>
            <a:r>
              <a:rPr lang="en-GB" sz="1800" dirty="0"/>
              <a:t>Norwegian Shipowners Association</a:t>
            </a:r>
          </a:p>
          <a:p>
            <a:pPr marL="720000" indent="-360000">
              <a:buFont typeface="Arial" panose="020B0604020202020204" pitchFamily="34" charset="0"/>
              <a:buChar char="•"/>
            </a:pPr>
            <a:r>
              <a:rPr lang="en-GB" sz="1800" dirty="0"/>
              <a:t>Chambers of Commerce</a:t>
            </a:r>
          </a:p>
          <a:p>
            <a:pPr marL="720000" indent="-360000">
              <a:buFont typeface="Arial" panose="020B0604020202020204" pitchFamily="34" charset="0"/>
              <a:buChar char="•"/>
            </a:pPr>
            <a:r>
              <a:rPr lang="en-GB" sz="1800" dirty="0" err="1"/>
              <a:t>Norstella</a:t>
            </a:r>
            <a:r>
              <a:rPr lang="en-GB" sz="1800" dirty="0"/>
              <a:t> – Network for trade, industry, transport and service</a:t>
            </a:r>
          </a:p>
          <a:p>
            <a:endParaRPr lang="en-GB" sz="1800" dirty="0"/>
          </a:p>
          <a:p>
            <a:pPr marL="360000" indent="-360000">
              <a:buFont typeface="Arial" panose="020B0604020202020204" pitchFamily="34" charset="0"/>
              <a:buChar char="•"/>
            </a:pPr>
            <a:r>
              <a:rPr lang="en-GB" sz="2000" dirty="0"/>
              <a:t>Companies with special challenges, e.g.</a:t>
            </a:r>
          </a:p>
          <a:p>
            <a:pPr marL="720000" lvl="1" indent="-360000">
              <a:buFont typeface="Arial" panose="020B0604020202020204" pitchFamily="34" charset="0"/>
              <a:buChar char="•"/>
            </a:pPr>
            <a:r>
              <a:rPr lang="en-GB" sz="1800" dirty="0"/>
              <a:t>Norwegian Postal Service</a:t>
            </a:r>
          </a:p>
          <a:p>
            <a:pPr marL="720000" lvl="1" indent="-360000">
              <a:buFont typeface="Arial" panose="020B0604020202020204" pitchFamily="34" charset="0"/>
              <a:buChar char="•"/>
            </a:pPr>
            <a:r>
              <a:rPr lang="en-GB" sz="1800" dirty="0"/>
              <a:t>Large importers/exporters with their own customs department</a:t>
            </a:r>
          </a:p>
          <a:p>
            <a:endParaRPr lang="en-GB" dirty="0"/>
          </a:p>
        </p:txBody>
      </p:sp>
    </p:spTree>
    <p:extLst>
      <p:ext uri="{BB962C8B-B14F-4D97-AF65-F5344CB8AC3E}">
        <p14:creationId xmlns:p14="http://schemas.microsoft.com/office/powerpoint/2010/main" val="23863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additive="base">
                                        <p:cTn id="1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F1D3E6-48E6-492A-98BC-BC0F530F8424}"/>
              </a:ext>
            </a:extLst>
          </p:cNvPr>
          <p:cNvSpPr>
            <a:spLocks noGrp="1"/>
          </p:cNvSpPr>
          <p:nvPr>
            <p:ph type="title"/>
          </p:nvPr>
        </p:nvSpPr>
        <p:spPr/>
        <p:txBody>
          <a:bodyPr/>
          <a:lstStyle/>
          <a:p>
            <a:r>
              <a:rPr lang="en-GB" dirty="0"/>
              <a:t>Major elements in the mandate </a:t>
            </a:r>
          </a:p>
        </p:txBody>
      </p:sp>
      <p:sp>
        <p:nvSpPr>
          <p:cNvPr id="3" name="Plassholder for innhold 2">
            <a:extLst>
              <a:ext uri="{FF2B5EF4-FFF2-40B4-BE49-F238E27FC236}">
                <a16:creationId xmlns:a16="http://schemas.microsoft.com/office/drawing/2014/main" id="{BFEC59BE-ED93-4EBD-952A-DD769AD0AC87}"/>
              </a:ext>
            </a:extLst>
          </p:cNvPr>
          <p:cNvSpPr>
            <a:spLocks noGrp="1"/>
          </p:cNvSpPr>
          <p:nvPr>
            <p:ph idx="1"/>
          </p:nvPr>
        </p:nvSpPr>
        <p:spPr>
          <a:xfrm>
            <a:off x="457200" y="1340768"/>
            <a:ext cx="8507288" cy="5040560"/>
          </a:xfrm>
        </p:spPr>
        <p:txBody>
          <a:bodyPr>
            <a:normAutofit/>
          </a:bodyPr>
          <a:lstStyle/>
          <a:p>
            <a:pPr marL="342900" indent="-342900">
              <a:spcBef>
                <a:spcPts val="1800"/>
              </a:spcBef>
              <a:buFont typeface="Arial" panose="020B0604020202020204" pitchFamily="34" charset="0"/>
              <a:buChar char="•"/>
            </a:pPr>
            <a:r>
              <a:rPr lang="en-US" sz="2000" dirty="0"/>
              <a:t>Surveillance of the coordination and implementation of TFA in Norway:</a:t>
            </a:r>
          </a:p>
          <a:p>
            <a:pPr marL="702900" indent="-342900">
              <a:spcBef>
                <a:spcPts val="0"/>
              </a:spcBef>
              <a:buFont typeface="Arial" panose="020B0604020202020204" pitchFamily="34" charset="0"/>
              <a:buChar char="•"/>
            </a:pPr>
            <a:r>
              <a:rPr lang="en-US" sz="1800" dirty="0"/>
              <a:t>“Shall” obligations, as well as</a:t>
            </a:r>
          </a:p>
          <a:p>
            <a:pPr marL="702900" indent="-342900">
              <a:spcBef>
                <a:spcPts val="0"/>
              </a:spcBef>
              <a:buFont typeface="Arial" panose="020B0604020202020204" pitchFamily="34" charset="0"/>
              <a:buChar char="•"/>
            </a:pPr>
            <a:r>
              <a:rPr lang="en-US" sz="1800" dirty="0"/>
              <a:t>“Endeavour” obligations etc.</a:t>
            </a:r>
          </a:p>
          <a:p>
            <a:pPr marL="342900" indent="-342900">
              <a:spcBef>
                <a:spcPts val="1800"/>
              </a:spcBef>
              <a:buFont typeface="Arial" panose="020B0604020202020204" pitchFamily="34" charset="0"/>
              <a:buChar char="•"/>
            </a:pPr>
            <a:r>
              <a:rPr lang="en-US" sz="2000" dirty="0"/>
              <a:t>Removal of unnecessary obstacles to the flow of goods by importation, exportation or transit</a:t>
            </a:r>
          </a:p>
          <a:p>
            <a:pPr marL="342900" indent="-342900">
              <a:spcBef>
                <a:spcPts val="1800"/>
              </a:spcBef>
              <a:buFont typeface="Arial" panose="020B0604020202020204" pitchFamily="34" charset="0"/>
              <a:buChar char="•"/>
            </a:pPr>
            <a:r>
              <a:rPr lang="en-US" sz="2000" dirty="0"/>
              <a:t>Assessment of Norwegian Exporters’ offensive interests </a:t>
            </a:r>
          </a:p>
          <a:p>
            <a:pPr marL="342900" indent="-342900">
              <a:spcBef>
                <a:spcPts val="1800"/>
              </a:spcBef>
              <a:buFont typeface="Arial" panose="020B0604020202020204" pitchFamily="34" charset="0"/>
              <a:buChar char="•"/>
            </a:pPr>
            <a:r>
              <a:rPr lang="en-US" sz="2000" dirty="0"/>
              <a:t>Support cooperation and development in international fora </a:t>
            </a:r>
          </a:p>
          <a:p>
            <a:pPr marL="702900" indent="-342900">
              <a:spcBef>
                <a:spcPts val="0"/>
              </a:spcBef>
              <a:buFont typeface="Arial" panose="020B0604020202020204" pitchFamily="34" charset="0"/>
              <a:buChar char="•"/>
            </a:pPr>
            <a:r>
              <a:rPr lang="en-US" sz="1800" dirty="0"/>
              <a:t>WTO, WCO, OECD, ICAO, IMO, UNECE </a:t>
            </a:r>
          </a:p>
          <a:p>
            <a:pPr marL="702900" indent="-342900">
              <a:spcBef>
                <a:spcPts val="0"/>
              </a:spcBef>
              <a:buFont typeface="Arial" panose="020B0604020202020204" pitchFamily="34" charset="0"/>
              <a:buChar char="•"/>
            </a:pPr>
            <a:r>
              <a:rPr lang="en-US" sz="1800" dirty="0"/>
              <a:t>Regional FTAs </a:t>
            </a:r>
          </a:p>
          <a:p>
            <a:pPr marL="342900" indent="-342900">
              <a:spcBef>
                <a:spcPts val="1800"/>
              </a:spcBef>
              <a:buFont typeface="Arial" panose="020B0604020202020204" pitchFamily="34" charset="0"/>
              <a:buChar char="•"/>
            </a:pPr>
            <a:r>
              <a:rPr lang="en-US" sz="2000" dirty="0"/>
              <a:t>Identify needs in developing countries for technical assistance to implement TF measures</a:t>
            </a:r>
            <a:endParaRPr lang="nb-NO" sz="2000" dirty="0"/>
          </a:p>
        </p:txBody>
      </p:sp>
    </p:spTree>
    <p:extLst>
      <p:ext uri="{BB962C8B-B14F-4D97-AF65-F5344CB8AC3E}">
        <p14:creationId xmlns:p14="http://schemas.microsoft.com/office/powerpoint/2010/main" val="35039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B9044-FA28-4542-8A83-FD22E04BB9AC}"/>
              </a:ext>
            </a:extLst>
          </p:cNvPr>
          <p:cNvSpPr>
            <a:spLocks noGrp="1"/>
          </p:cNvSpPr>
          <p:nvPr>
            <p:ph type="title"/>
          </p:nvPr>
        </p:nvSpPr>
        <p:spPr/>
        <p:txBody>
          <a:bodyPr/>
          <a:lstStyle/>
          <a:p>
            <a:r>
              <a:rPr lang="en-GB" dirty="0"/>
              <a:t>Some issues addressed in the NCTF</a:t>
            </a:r>
          </a:p>
        </p:txBody>
      </p:sp>
      <p:sp>
        <p:nvSpPr>
          <p:cNvPr id="3" name="Plassholder for innhold 2">
            <a:extLst>
              <a:ext uri="{FF2B5EF4-FFF2-40B4-BE49-F238E27FC236}">
                <a16:creationId xmlns:a16="http://schemas.microsoft.com/office/drawing/2014/main" id="{83892D0E-866E-48F1-A022-F34BC794D981}"/>
              </a:ext>
            </a:extLst>
          </p:cNvPr>
          <p:cNvSpPr>
            <a:spLocks noGrp="1"/>
          </p:cNvSpPr>
          <p:nvPr>
            <p:ph idx="1"/>
          </p:nvPr>
        </p:nvSpPr>
        <p:spPr>
          <a:xfrm>
            <a:off x="457200" y="1340768"/>
            <a:ext cx="8507288" cy="5040560"/>
          </a:xfrm>
        </p:spPr>
        <p:txBody>
          <a:bodyPr>
            <a:noAutofit/>
          </a:bodyPr>
          <a:lstStyle/>
          <a:p>
            <a:pPr marL="360000" indent="-360000">
              <a:spcBef>
                <a:spcPts val="0"/>
              </a:spcBef>
              <a:buFont typeface="Arial" panose="020B0604020202020204" pitchFamily="34" charset="0"/>
              <a:buChar char="•"/>
            </a:pPr>
            <a:r>
              <a:rPr lang="en-GB" sz="1800" dirty="0"/>
              <a:t>Improve the dialogue between business and certain governmental border agencies </a:t>
            </a:r>
          </a:p>
          <a:p>
            <a:pPr marL="360000" indent="-360000">
              <a:spcBef>
                <a:spcPts val="600"/>
              </a:spcBef>
              <a:buFont typeface="Arial" panose="020B0604020202020204" pitchFamily="34" charset="0"/>
              <a:buChar char="•"/>
            </a:pPr>
            <a:r>
              <a:rPr lang="en-GB" sz="1800" dirty="0"/>
              <a:t>Appoint contact persons available also outside ordinary business hours </a:t>
            </a:r>
          </a:p>
          <a:p>
            <a:pPr marL="360000" indent="-360000">
              <a:spcBef>
                <a:spcPts val="600"/>
              </a:spcBef>
              <a:buFont typeface="Arial" panose="020B0604020202020204" pitchFamily="34" charset="0"/>
              <a:buChar char="•"/>
            </a:pPr>
            <a:r>
              <a:rPr lang="en-GB" sz="1800" dirty="0"/>
              <a:t>Impact on operators of the ongoing reorganization of Norwegian Customs</a:t>
            </a:r>
          </a:p>
          <a:p>
            <a:pPr marL="360000" indent="-360000">
              <a:spcBef>
                <a:spcPts val="2400"/>
              </a:spcBef>
              <a:buFont typeface="Arial" panose="020B0604020202020204" pitchFamily="34" charset="0"/>
              <a:buChar char="•"/>
            </a:pPr>
            <a:r>
              <a:rPr lang="en-GB" sz="1800" dirty="0"/>
              <a:t>Develop system for immediate clearance of goods at the border</a:t>
            </a:r>
          </a:p>
          <a:p>
            <a:pPr marL="360000" indent="-360000">
              <a:spcBef>
                <a:spcPts val="300"/>
              </a:spcBef>
              <a:buFont typeface="Arial" panose="020B0604020202020204" pitchFamily="34" charset="0"/>
              <a:buChar char="•"/>
            </a:pPr>
            <a:r>
              <a:rPr lang="en-GB" sz="1800" dirty="0"/>
              <a:t>Improve routines for handling post, courier dispatchments etc. with many consignees </a:t>
            </a:r>
          </a:p>
          <a:p>
            <a:pPr marL="360000" indent="-360000">
              <a:spcBef>
                <a:spcPts val="300"/>
              </a:spcBef>
              <a:buFont typeface="Arial" panose="020B0604020202020204" pitchFamily="34" charset="0"/>
              <a:buChar char="•"/>
            </a:pPr>
            <a:r>
              <a:rPr lang="en-GB" sz="1800" dirty="0"/>
              <a:t>Simplify document checks for repetitive situations (ref. risk management)</a:t>
            </a:r>
          </a:p>
          <a:p>
            <a:pPr marL="360000" indent="-360000">
              <a:spcBef>
                <a:spcPts val="2400"/>
              </a:spcBef>
              <a:buFont typeface="Arial" panose="020B0604020202020204" pitchFamily="34" charset="0"/>
              <a:buChar char="•"/>
            </a:pPr>
            <a:r>
              <a:rPr lang="en-GB" sz="1800" dirty="0"/>
              <a:t>Improve statistical information for means of transport </a:t>
            </a:r>
          </a:p>
          <a:p>
            <a:pPr marL="360000" indent="-360000">
              <a:spcBef>
                <a:spcPts val="300"/>
              </a:spcBef>
              <a:buFont typeface="Arial" panose="020B0604020202020204" pitchFamily="34" charset="0"/>
              <a:buChar char="•"/>
            </a:pPr>
            <a:r>
              <a:rPr lang="en-GB" sz="1800" dirty="0"/>
              <a:t>Use ANPR (Automatic Number Plate Recognition) to allow for goods to pass through unmanned border crossings in remote areas</a:t>
            </a:r>
          </a:p>
          <a:p>
            <a:pPr marL="360000" indent="-360000">
              <a:spcBef>
                <a:spcPts val="300"/>
              </a:spcBef>
              <a:buFont typeface="Arial" panose="020B0604020202020204" pitchFamily="34" charset="0"/>
              <a:buChar char="•"/>
            </a:pPr>
            <a:r>
              <a:rPr lang="en-GB" sz="1800" dirty="0"/>
              <a:t>Effective use of customs seals (e.g. possibility to remove seals outside ordinary business hours and premises</a:t>
            </a:r>
            <a:r>
              <a:rPr lang="en-GB" sz="1800"/>
              <a:t>) </a:t>
            </a:r>
          </a:p>
          <a:p>
            <a:pPr marL="360000" indent="-360000">
              <a:spcBef>
                <a:spcPts val="300"/>
              </a:spcBef>
              <a:buFont typeface="Arial" panose="020B0604020202020204" pitchFamily="34" charset="0"/>
              <a:buChar char="•"/>
            </a:pPr>
            <a:r>
              <a:rPr lang="en-GB" sz="1800"/>
              <a:t>Impact </a:t>
            </a:r>
            <a:r>
              <a:rPr lang="en-GB" sz="1800" dirty="0"/>
              <a:t>of «brexit» for operators</a:t>
            </a:r>
          </a:p>
          <a:p>
            <a:pPr marL="360000" indent="-360000">
              <a:spcBef>
                <a:spcPts val="300"/>
              </a:spcBef>
              <a:buFont typeface="Arial" panose="020B0604020202020204" pitchFamily="34" charset="0"/>
              <a:buChar char="•"/>
            </a:pPr>
            <a:endParaRPr lang="en-GB" sz="1800" dirty="0"/>
          </a:p>
        </p:txBody>
      </p:sp>
    </p:spTree>
    <p:extLst>
      <p:ext uri="{BB962C8B-B14F-4D97-AF65-F5344CB8AC3E}">
        <p14:creationId xmlns:p14="http://schemas.microsoft.com/office/powerpoint/2010/main" val="29103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A1AFB9-A287-4546-B3DF-8168861BE308}"/>
              </a:ext>
            </a:extLst>
          </p:cNvPr>
          <p:cNvSpPr>
            <a:spLocks noGrp="1"/>
          </p:cNvSpPr>
          <p:nvPr>
            <p:ph type="title"/>
          </p:nvPr>
        </p:nvSpPr>
        <p:spPr/>
        <p:txBody>
          <a:bodyPr/>
          <a:lstStyle/>
          <a:p>
            <a:r>
              <a:rPr lang="nb-NO" dirty="0"/>
              <a:t>Challenges </a:t>
            </a:r>
          </a:p>
        </p:txBody>
      </p:sp>
      <p:sp>
        <p:nvSpPr>
          <p:cNvPr id="3" name="Plassholder for innhold 2">
            <a:extLst>
              <a:ext uri="{FF2B5EF4-FFF2-40B4-BE49-F238E27FC236}">
                <a16:creationId xmlns:a16="http://schemas.microsoft.com/office/drawing/2014/main" id="{600A0F62-4CD1-4A81-B525-A82CDBB3A9AA}"/>
              </a:ext>
            </a:extLst>
          </p:cNvPr>
          <p:cNvSpPr>
            <a:spLocks noGrp="1"/>
          </p:cNvSpPr>
          <p:nvPr>
            <p:ph idx="1"/>
          </p:nvPr>
        </p:nvSpPr>
        <p:spPr>
          <a:xfrm>
            <a:off x="539552" y="1340768"/>
            <a:ext cx="8496944" cy="5517232"/>
          </a:xfrm>
        </p:spPr>
        <p:txBody>
          <a:bodyPr>
            <a:normAutofit lnSpcReduction="10000"/>
          </a:bodyPr>
          <a:lstStyle/>
          <a:p>
            <a:pPr marL="342900" indent="-342900">
              <a:spcBef>
                <a:spcPts val="0"/>
              </a:spcBef>
              <a:buFont typeface="Arial" panose="020B0604020202020204" pitchFamily="34" charset="0"/>
              <a:buChar char="•"/>
            </a:pPr>
            <a:r>
              <a:rPr lang="en-GB" sz="2000" dirty="0"/>
              <a:t>Acceptance of the NCTF as the major player for the dialogue on international trade in goods between business and government</a:t>
            </a:r>
          </a:p>
          <a:p>
            <a:pPr marL="702900" indent="-342900">
              <a:spcBef>
                <a:spcPts val="0"/>
              </a:spcBef>
              <a:buFont typeface="Arial" panose="020B0604020202020204" pitchFamily="34" charset="0"/>
              <a:buChar char="•"/>
            </a:pPr>
            <a:r>
              <a:rPr lang="en-GB" dirty="0"/>
              <a:t> </a:t>
            </a:r>
            <a:r>
              <a:rPr lang="en-GB" sz="1800" dirty="0"/>
              <a:t>E.g. adaptation to already existing ministerial structures etc.</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Defining and structuring issues in a way that they can be addressed in the right fora and formats</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Balancing the different grades of interest in TF matters from the potential players </a:t>
            </a:r>
          </a:p>
          <a:p>
            <a:pPr marL="645750" indent="-285750">
              <a:spcBef>
                <a:spcPts val="0"/>
              </a:spcBef>
              <a:buFont typeface="Arial" panose="020B0604020202020204" pitchFamily="34" charset="0"/>
              <a:buChar char="•"/>
            </a:pPr>
            <a:r>
              <a:rPr lang="en-GB" sz="1800" dirty="0"/>
              <a:t>Some agencies and business structures have specific or limited interests, which nevertheless may be important</a:t>
            </a:r>
          </a:p>
          <a:p>
            <a:pPr>
              <a:spcBef>
                <a:spcPts val="0"/>
              </a:spcBef>
            </a:pPr>
            <a:endParaRPr lang="en-GB" sz="2000" dirty="0"/>
          </a:p>
          <a:p>
            <a:pPr marL="342900" indent="-342900">
              <a:spcBef>
                <a:spcPts val="0"/>
              </a:spcBef>
              <a:buFont typeface="Arial" panose="020B0604020202020204" pitchFamily="34" charset="0"/>
              <a:buChar char="•"/>
            </a:pPr>
            <a:r>
              <a:rPr lang="en-GB" sz="2000" dirty="0"/>
              <a:t>Engaging the most relevant business representatives to address a huge variation of needs and interests </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Including agencies and business structures with specific or limited interests, which nevertheless may be important</a:t>
            </a:r>
          </a:p>
          <a:p>
            <a:pPr marL="720000" indent="-360000">
              <a:spcBef>
                <a:spcPts val="0"/>
              </a:spcBef>
              <a:buFont typeface="Arial" panose="020B0604020202020204" pitchFamily="34" charset="0"/>
              <a:buChar char="•"/>
            </a:pPr>
            <a:r>
              <a:rPr lang="en-GB" sz="1800" dirty="0"/>
              <a:t>	E.g. SMEs, postal or rail services, traders in medicines etc. </a:t>
            </a:r>
          </a:p>
          <a:p>
            <a:endParaRPr lang="en-GB" dirty="0"/>
          </a:p>
          <a:p>
            <a:endParaRPr lang="en-GB" dirty="0"/>
          </a:p>
        </p:txBody>
      </p:sp>
    </p:spTree>
    <p:extLst>
      <p:ext uri="{BB962C8B-B14F-4D97-AF65-F5344CB8AC3E}">
        <p14:creationId xmlns:p14="http://schemas.microsoft.com/office/powerpoint/2010/main" val="33775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lletaten 2017 (4:3 liggende)">
  <a:themeElements>
    <a:clrScheme name="Ny profil">
      <a:dk1>
        <a:srgbClr val="53616F"/>
      </a:dk1>
      <a:lt1>
        <a:sysClr val="window" lastClr="FFFFFF"/>
      </a:lt1>
      <a:dk2>
        <a:srgbClr val="37424A"/>
      </a:dk2>
      <a:lt2>
        <a:srgbClr val="DADEE1"/>
      </a:lt2>
      <a:accent1>
        <a:srgbClr val="E6B012"/>
      </a:accent1>
      <a:accent2>
        <a:srgbClr val="FFD200"/>
      </a:accent2>
      <a:accent3>
        <a:srgbClr val="A1AAB4"/>
      </a:accent3>
      <a:accent4>
        <a:srgbClr val="778592"/>
      </a:accent4>
      <a:accent5>
        <a:srgbClr val="CC3326"/>
      </a:accent5>
      <a:accent6>
        <a:srgbClr val="FF0000"/>
      </a:accent6>
      <a:hlink>
        <a:srgbClr val="305D89"/>
      </a:hlink>
      <a:folHlink>
        <a:srgbClr val="86A8CC"/>
      </a:folHlink>
    </a:clrScheme>
    <a:fontScheme name="ny prof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A5C6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2599FEFAF9B244C8C52252E2BE67E6C" ma:contentTypeVersion="10" ma:contentTypeDescription="Opprett et nytt dokument." ma:contentTypeScope="" ma:versionID="de3cacc83cd7524db633319a77e66793">
  <xsd:schema xmlns:xsd="http://www.w3.org/2001/XMLSchema" xmlns:xs="http://www.w3.org/2001/XMLSchema" xmlns:p="http://schemas.microsoft.com/office/2006/metadata/properties" xmlns:ns2="210219ab-b112-405c-8cce-1f0d5f423b39" xmlns:ns3="1deb6343-edac-4745-9469-f036e17394e0" targetNamespace="http://schemas.microsoft.com/office/2006/metadata/properties" ma:root="true" ma:fieldsID="71af25f197af9ed5093cdd38fa8cfd0b" ns2:_="" ns3:_="">
    <xsd:import namespace="210219ab-b112-405c-8cce-1f0d5f423b39"/>
    <xsd:import namespace="1deb6343-edac-4745-9469-f036e17394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0219ab-b112-405c-8cce-1f0d5f423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eb6343-edac-4745-9469-f036e17394e0"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97986D-6D2B-4E00-8605-8F6C1AF8B5BA}">
  <ds:schemaRefs>
    <ds:schemaRef ds:uri="http://schemas.microsoft.com/sharepoint/v3/contenttype/forms"/>
  </ds:schemaRefs>
</ds:datastoreItem>
</file>

<file path=customXml/itemProps2.xml><?xml version="1.0" encoding="utf-8"?>
<ds:datastoreItem xmlns:ds="http://schemas.openxmlformats.org/officeDocument/2006/customXml" ds:itemID="{E6208F1B-B7F0-45FD-8D9C-AF0D7076E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0219ab-b112-405c-8cce-1f0d5f423b39"/>
    <ds:schemaRef ds:uri="1deb6343-edac-4745-9469-f036e1739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0C85ED-F5F3-4A6C-94E6-0FF465B32FB1}">
  <ds:schemaRefs>
    <ds:schemaRef ds:uri="http://schemas.microsoft.com/office/2006/metadata/properties"/>
    <ds:schemaRef ds:uri="http://purl.org/dc/elements/1.1/"/>
    <ds:schemaRef ds:uri="1deb6343-edac-4745-9469-f036e17394e0"/>
    <ds:schemaRef ds:uri="http://purl.org/dc/terms/"/>
    <ds:schemaRef ds:uri="http://schemas.microsoft.com/office/infopath/2007/PartnerControls"/>
    <ds:schemaRef ds:uri="210219ab-b112-405c-8cce-1f0d5f423b39"/>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Tolletaten_4_3_liggende</Template>
  <TotalTime>2706</TotalTime>
  <Words>790</Words>
  <Application>Microsoft Office PowerPoint</Application>
  <PresentationFormat>On-screen Show (4:3)</PresentationFormat>
  <Paragraphs>119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Tolletaten 2017 (4:3 liggende)</vt:lpstr>
      <vt:lpstr>PowerPoint Presentation</vt:lpstr>
      <vt:lpstr>Legal basis for the Norwegian NCTF</vt:lpstr>
      <vt:lpstr>Delegated powers</vt:lpstr>
      <vt:lpstr>Structure</vt:lpstr>
      <vt:lpstr>Governmental participants</vt:lpstr>
      <vt:lpstr>Business participants</vt:lpstr>
      <vt:lpstr>Major elements in the mandate </vt:lpstr>
      <vt:lpstr>Some issues addressed in the NCTF</vt:lpstr>
      <vt:lpstr>Challenges </vt:lpstr>
      <vt:lpstr>PowerPoint Presentation</vt:lpstr>
    </vt:vector>
  </TitlesOfParts>
  <Company>Tollvesenet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Åsle, Stine Svensson</dc:creator>
  <cp:lastModifiedBy>Sarr, Aisha</cp:lastModifiedBy>
  <cp:revision>66</cp:revision>
  <dcterms:created xsi:type="dcterms:W3CDTF">2018-05-03T08:35:03Z</dcterms:created>
  <dcterms:modified xsi:type="dcterms:W3CDTF">2022-08-23T09:55:59Z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0x01010002599FEFAF9B244C8C52252E2BE67E6C</vt:lpwstr>
  </property>
  <property fmtid="{D5CDD505-2E9C-101B-9397-08002B2CF9AE}" pid="3" name="TitusGUID">
    <vt:lpwstr>9bb18ab3-6439-43ed-a589-f61397d88e40</vt:lpwstr>
  </property>
</Properties>
</file>